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2" r:id="rId5"/>
    <p:sldMasterId id="2147483693" r:id="rId6"/>
    <p:sldMasterId id="2147483694" r:id="rId7"/>
    <p:sldMasterId id="214748369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y="5143500" cx="9144000"/>
  <p:notesSz cx="6858000" cy="9144000"/>
  <p:embeddedFontLst>
    <p:embeddedFont>
      <p:font typeface="Do Hyeon"/>
      <p:regular r:id="rId39"/>
    </p:embeddedFont>
    <p:embeddedFont>
      <p:font typeface="Fjalla One"/>
      <p:regular r:id="rId40"/>
    </p:embeddedFont>
    <p:embeddedFont>
      <p:font typeface="Nanum Gothic"/>
      <p:regular r:id="rId41"/>
      <p:bold r:id="rId42"/>
    </p:embeddedFont>
    <p:embeddedFont>
      <p:font typeface="Century Goth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3A074CD-5B58-4C89-B11B-B5654186938C}">
  <a:tblStyle styleId="{33A074CD-5B58-4C89-B11B-B565418693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998AE45-6C16-4D49-80C6-762F5F77107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71AC478-6B2E-4CFC-AA50-84F094F36060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4C19A89-78C9-4F6E-963D-A4F5988DBEE9}" styleName="Table_3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jallaOne-regular.fntdata"/><Relationship Id="rId20" Type="http://schemas.openxmlformats.org/officeDocument/2006/relationships/slide" Target="slides/slide11.xml"/><Relationship Id="rId42" Type="http://schemas.openxmlformats.org/officeDocument/2006/relationships/font" Target="fonts/NanumGothic-bold.fntdata"/><Relationship Id="rId41" Type="http://schemas.openxmlformats.org/officeDocument/2006/relationships/font" Target="fonts/NanumGothic-regular.fntdata"/><Relationship Id="rId22" Type="http://schemas.openxmlformats.org/officeDocument/2006/relationships/slide" Target="slides/slide13.xml"/><Relationship Id="rId44" Type="http://schemas.openxmlformats.org/officeDocument/2006/relationships/font" Target="fonts/CenturyGothic-bold.fntdata"/><Relationship Id="rId21" Type="http://schemas.openxmlformats.org/officeDocument/2006/relationships/slide" Target="slides/slide12.xml"/><Relationship Id="rId43" Type="http://schemas.openxmlformats.org/officeDocument/2006/relationships/font" Target="fonts/CenturyGothic-regular.fntdata"/><Relationship Id="rId24" Type="http://schemas.openxmlformats.org/officeDocument/2006/relationships/slide" Target="slides/slide15.xml"/><Relationship Id="rId46" Type="http://schemas.openxmlformats.org/officeDocument/2006/relationships/font" Target="fonts/CenturyGothic-boldItalic.fntdata"/><Relationship Id="rId23" Type="http://schemas.openxmlformats.org/officeDocument/2006/relationships/slide" Target="slides/slide14.xml"/><Relationship Id="rId45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slide" Target="slides/slide28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font" Target="fonts/DoHyeon-regular.fntdata"/><Relationship Id="rId16" Type="http://schemas.openxmlformats.org/officeDocument/2006/relationships/slide" Target="slides/slide7.xml"/><Relationship Id="rId38" Type="http://schemas.openxmlformats.org/officeDocument/2006/relationships/slide" Target="slides/slide29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a3ce2c67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63a3ce2c67_1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3a3ce2c67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63a3ce2c67_5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3a3ce2c67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63a3ce2c67_5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37d66767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637d66767f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37d66767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637d66767f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3a474ef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3a474e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3a3ce2c67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63a3ce2c67_5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3a3ce2c6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63a3ce2c67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3a3ce2c6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63a3ce2c67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3a3ce2c67_9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63a3ce2c67_9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3a3ce2c6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63a3ce2c67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37d66767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티자이너 이름 소개 </a:t>
            </a:r>
            <a:endParaRPr/>
          </a:p>
        </p:txBody>
      </p:sp>
      <p:sp>
        <p:nvSpPr>
          <p:cNvPr id="285" name="Google Shape;285;g637d66767f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3a3ce2c6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63a3ce2c67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3a3ce2c6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63a3ce2c67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3a474ef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통합테스트를 통해 각 프로그램의 모듈들이 잘 결속되어 수행되는지 확인하고, 프로그램의 단위테스트에서 검출하지못한 에러 등을 잡고 일어나는 에러를 위험도와 수정여부 등을 기록하기해 통합테스트 결과서를 만들었다.</a:t>
            </a:r>
            <a:endParaRPr/>
          </a:p>
        </p:txBody>
      </p:sp>
      <p:sp>
        <p:nvSpPr>
          <p:cNvPr id="747" name="Google Shape;747;g63a474ef4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37d66767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637d66767f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37d66767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637d66767f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37d66767f_2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637d66767f_2_6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37d6676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637d66767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637d6676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637d66767f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3a3ce2c67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63a3ce2c67_9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637d66767f_2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637d66767f_2_10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7d66767f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637d66767f_2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3a3ce2c67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기획의도 : 기존의 여행플래너 사이트들은 국내여행이 아닌 대부분 해외 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행 위주의 사이트 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그래서 저희는 기존사이트들과 차별화된 국내여행 위주의 사이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트를 만들기로 계획했습니다.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63a3ce2c67_1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7d66767f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기획의도 : 국내여행 계획을 위해서 검색을 하면 수많은 정보가 나와서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이러한 정보들을 한 곳에 모아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더 쉽게 나만의 여행 플래너를 만들고 이것을 공유하므로써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다른 사람들의 플래너를 보고 여행계획을 참고할 수 있는 사이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트를 목표로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637d66767f_2_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37d66767f_2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폭포수 모델 기반</a:t>
            </a:r>
            <a:endParaRPr/>
          </a:p>
        </p:txBody>
      </p:sp>
      <p:sp>
        <p:nvSpPr>
          <p:cNvPr id="404" name="Google Shape;404;g637d66767f_2_8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3a3ce2c67_8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63a3ce2c67_8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37d66767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637d66767f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3a3ce2c67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63a3ce2c67_5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5" name="Google Shape;165;p31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9" name="Google Shape;209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bg>
      <p:bgPr>
        <a:solidFill>
          <a:srgbClr val="F2F2F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" name="Google Shape;215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4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4" name="Google Shape;234;p42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4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6" name="Google Shape;236;p4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7" name="Google Shape;237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5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52" name="Google Shape;252;p45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53" name="Google Shape;253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6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60" name="Google Shape;260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2" name="Google Shape;272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9" Type="http://schemas.openxmlformats.org/officeDocument/2006/relationships/image" Target="../media/image29.png"/><Relationship Id="rId5" Type="http://schemas.openxmlformats.org/officeDocument/2006/relationships/image" Target="../media/image47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/>
          <p:nvPr/>
        </p:nvSpPr>
        <p:spPr>
          <a:xfrm>
            <a:off x="0" y="2157413"/>
            <a:ext cx="9144000" cy="2986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444" y="1428751"/>
            <a:ext cx="4499058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9"/>
          <p:cNvSpPr txBox="1"/>
          <p:nvPr/>
        </p:nvSpPr>
        <p:spPr>
          <a:xfrm>
            <a:off x="1115178" y="1697326"/>
            <a:ext cx="40836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3A3838"/>
                </a:solidFill>
                <a:latin typeface="Fjalla One"/>
                <a:ea typeface="Fjalla One"/>
                <a:cs typeface="Fjalla One"/>
                <a:sym typeface="Fjalla One"/>
              </a:rPr>
              <a:t>T SIGNER</a:t>
            </a:r>
            <a:endParaRPr b="1" i="0" sz="2800" u="none" cap="none" strike="noStrike">
              <a:solidFill>
                <a:srgbClr val="3A3838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여행하시조</a:t>
            </a:r>
            <a:endParaRPr b="1" i="0" sz="1800" u="none" cap="none" strike="noStrike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49"/>
          <p:cNvSpPr txBox="1"/>
          <p:nvPr/>
        </p:nvSpPr>
        <p:spPr>
          <a:xfrm>
            <a:off x="5492925" y="4502500"/>
            <a:ext cx="3370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임도영 남건우 선현주 최준호 최지은</a:t>
            </a:r>
            <a:endParaRPr sz="16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8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Class - Vo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07" name="Google Shape;507;p58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08" name="Google Shape;508;p58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8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58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5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8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3" name="Google Shape;5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1888"/>
            <a:ext cx="8839199" cy="304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9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Class - D</a:t>
            </a: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ao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20" name="Google Shape;520;p59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21" name="Google Shape;521;p59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6" name="Google Shape;5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25" y="972563"/>
            <a:ext cx="6746151" cy="376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0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Class - Controller / Service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33" name="Google Shape;533;p60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34" name="Google Shape;534;p60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0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9" name="Google Shape;5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00" y="926974"/>
            <a:ext cx="7149097" cy="408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1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DB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46" name="Google Shape;546;p61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47" name="Google Shape;547;p61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61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61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61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61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2" name="Google Shape;5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50" y="946125"/>
            <a:ext cx="5554400" cy="40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DB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58" name="Google Shape;558;p62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59" name="Google Shape;559;p62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2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2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2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2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64" name="Google Shape;564;p62"/>
          <p:cNvGraphicFramePr/>
          <p:nvPr/>
        </p:nvGraphicFramePr>
        <p:xfrm>
          <a:off x="952500" y="138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{33A074CD-5B58-4C89-B11B-B5654186938C}</a:tableStyleId>
              </a:tblPr>
              <a:tblGrid>
                <a:gridCol w="1447800"/>
                <a:gridCol w="1490250"/>
                <a:gridCol w="140535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플래너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커뮤니티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유저정보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테이블명</a:t>
                      </a:r>
                      <a:endParaRPr/>
                    </a:p>
                  </a:txBody>
                  <a:tcPr marT="91425" marB="91425" marR="91425" marL="91425" anchor="ctr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CODE</a:t>
                      </a:r>
                      <a:r>
                        <a:rPr lang="ko" sz="700"/>
                        <a:t>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공통으로 사용하는 데이터들을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LOCATION_MST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행정구역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정보를관리(특별시,광역시,도 등의 행정구역)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LOCATION_DTL</a:t>
                      </a:r>
                      <a:r>
                        <a:rPr lang="ko" sz="600"/>
                        <a:t>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행정구역 정보를 관리 (시,군,구 등의 행정구역)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PLAN_MGT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플래너의 전체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데이터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PLAN_DAY_MST - </a:t>
                      </a:r>
                      <a:r>
                        <a:rPr lang="ko" sz="600">
                          <a:solidFill>
                            <a:srgbClr val="B7B7B7"/>
                          </a:solidFill>
                        </a:rPr>
                        <a:t>플래너의 DAY별 </a:t>
                      </a:r>
                      <a:r>
                        <a:rPr lang="ko" sz="600">
                          <a:solidFill>
                            <a:srgbClr val="B7B7B7"/>
                          </a:solidFill>
                        </a:rPr>
                        <a:t>데이터</a:t>
                      </a:r>
                      <a:r>
                        <a:rPr lang="ko" sz="600">
                          <a:solidFill>
                            <a:srgbClr val="B7B7B7"/>
                          </a:solidFill>
                        </a:rPr>
                        <a:t>를 관리</a:t>
                      </a:r>
                      <a:endParaRPr sz="600">
                        <a:solidFill>
                          <a:srgbClr val="B7B7B7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PLAN_DAY_DTL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플래너의 장소별 데이터를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COMMUNITY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커뮤니티 데이터를 관리하는 테이블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COMMUNITY_REPLY </a:t>
                      </a:r>
                      <a:r>
                        <a:rPr lang="ko" sz="6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커뮤니티 답글들을 관리하는 테이블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COMMUNITY_LIKE </a:t>
                      </a:r>
                      <a:r>
                        <a:rPr lang="ko" sz="6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커뮤니티의 좋아요에 관한 데이터를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COMMUNITY_ASSIGNMENT </a:t>
                      </a:r>
                      <a:r>
                        <a:rPr lang="ko" sz="6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커뮤니티의 동행 참가신청 등의 데이터를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USERS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회원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 기본정보를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USER_LEVEL_MGT </a:t>
                      </a:r>
                      <a:r>
                        <a:rPr lang="ko" sz="600"/>
                        <a:t>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회원의 등급,포인트, 등업 등을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USER_LOG</a:t>
                      </a:r>
                      <a:r>
                        <a:rPr lang="ko" sz="600"/>
                        <a:t>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SNS로그인시 로그인 기록을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USER_PAY</a:t>
                      </a:r>
                      <a:r>
                        <a:rPr lang="ko" sz="600"/>
                        <a:t> - </a:t>
                      </a:r>
                      <a:r>
                        <a:rPr lang="ko" sz="600">
                          <a:solidFill>
                            <a:srgbClr val="999999"/>
                          </a:solidFill>
                        </a:rPr>
                        <a:t>결제에 대한 데이터를 관리</a:t>
                      </a:r>
                      <a:endParaRPr sz="600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 vMerge="1"/>
                <a:tc vMerge="1"/>
                <a:tc vMerge="1"/>
                <a:tc vMerge="1"/>
              </a:tr>
              <a:tr h="381000">
                <a:tc vMerge="1"/>
                <a:tc vMerge="1"/>
                <a:tc vMerge="1"/>
                <a:tc vMerge="1"/>
                <a:tc vMerge="1"/>
              </a:tr>
              <a:tr h="381000"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cxnSp>
        <p:nvCxnSpPr>
          <p:cNvPr id="565" name="Google Shape;565;p62"/>
          <p:cNvCxnSpPr/>
          <p:nvPr/>
        </p:nvCxnSpPr>
        <p:spPr>
          <a:xfrm>
            <a:off x="952500" y="1384200"/>
            <a:ext cx="1436100" cy="3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62"/>
          <p:cNvSpPr/>
          <p:nvPr/>
        </p:nvSpPr>
        <p:spPr>
          <a:xfrm>
            <a:off x="1575000" y="1384200"/>
            <a:ext cx="813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프로그램</a:t>
            </a:r>
            <a:endParaRPr sz="1200"/>
          </a:p>
        </p:txBody>
      </p:sp>
      <p:sp>
        <p:nvSpPr>
          <p:cNvPr id="567" name="Google Shape;567;p62"/>
          <p:cNvSpPr/>
          <p:nvPr/>
        </p:nvSpPr>
        <p:spPr>
          <a:xfrm>
            <a:off x="952500" y="1568300"/>
            <a:ext cx="813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항목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3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Use Case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73" name="Google Shape;573;p63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74" name="Google Shape;574;p63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3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3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3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3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9" name="Google Shape;5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275" y="893634"/>
            <a:ext cx="3251850" cy="420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4" name="Google Shape;584;p64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{571AC478-6B2E-4CFC-AA50-84F094F36060}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Main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sp>
        <p:nvSpPr>
          <p:cNvPr id="585" name="Google Shape;585;p64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86" name="Google Shape;586;p64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587" name="Google Shape;587;p64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4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2" name="Google Shape;5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75" y="1397900"/>
            <a:ext cx="4036225" cy="188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75" y="3191458"/>
            <a:ext cx="4036224" cy="17425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4" name="Google Shape;594;p64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{14C19A89-78C9-4F6E-963D-A4F5988DBEE9}</a:tableStyleId>
              </a:tblPr>
              <a:tblGrid>
                <a:gridCol w="272000"/>
                <a:gridCol w="1900450"/>
              </a:tblGrid>
              <a:tr h="74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메인로고 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페이지로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 페이지로 연결 되는 버튼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로그인/로그아웃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회원가입/마이페이지 연결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naver,kakao 연동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여행 홍보 동영상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 페이지로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95" name="Google Shape;595;p64"/>
          <p:cNvGrpSpPr/>
          <p:nvPr/>
        </p:nvGrpSpPr>
        <p:grpSpPr>
          <a:xfrm>
            <a:off x="1283892" y="1277531"/>
            <a:ext cx="290400" cy="248544"/>
            <a:chOff x="1214367" y="410706"/>
            <a:chExt cx="290400" cy="248544"/>
          </a:xfrm>
        </p:grpSpPr>
        <p:sp>
          <p:nvSpPr>
            <p:cNvPr id="596" name="Google Shape;596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597" name="Google Shape;597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" name="Google Shape;598;p64"/>
          <p:cNvGrpSpPr/>
          <p:nvPr/>
        </p:nvGrpSpPr>
        <p:grpSpPr>
          <a:xfrm>
            <a:off x="1653017" y="1277531"/>
            <a:ext cx="290400" cy="248544"/>
            <a:chOff x="1214367" y="410706"/>
            <a:chExt cx="290400" cy="248544"/>
          </a:xfrm>
        </p:grpSpPr>
        <p:sp>
          <p:nvSpPr>
            <p:cNvPr id="599" name="Google Shape;599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00" name="Google Shape;600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p64"/>
          <p:cNvGrpSpPr/>
          <p:nvPr/>
        </p:nvGrpSpPr>
        <p:grpSpPr>
          <a:xfrm>
            <a:off x="4899842" y="1324981"/>
            <a:ext cx="290400" cy="248544"/>
            <a:chOff x="1214367" y="410706"/>
            <a:chExt cx="290400" cy="248544"/>
          </a:xfrm>
        </p:grpSpPr>
        <p:sp>
          <p:nvSpPr>
            <p:cNvPr id="602" name="Google Shape;602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03" name="Google Shape;603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4" name="Google Shape;604;p64"/>
          <p:cNvGrpSpPr/>
          <p:nvPr/>
        </p:nvGrpSpPr>
        <p:grpSpPr>
          <a:xfrm>
            <a:off x="1551992" y="1797881"/>
            <a:ext cx="290400" cy="248544"/>
            <a:chOff x="1214367" y="410706"/>
            <a:chExt cx="290400" cy="248544"/>
          </a:xfrm>
        </p:grpSpPr>
        <p:sp>
          <p:nvSpPr>
            <p:cNvPr id="605" name="Google Shape;605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06" name="Google Shape;606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64"/>
          <p:cNvGrpSpPr/>
          <p:nvPr/>
        </p:nvGrpSpPr>
        <p:grpSpPr>
          <a:xfrm>
            <a:off x="1765192" y="3214456"/>
            <a:ext cx="290400" cy="248544"/>
            <a:chOff x="1214367" y="410706"/>
            <a:chExt cx="290400" cy="248544"/>
          </a:xfrm>
        </p:grpSpPr>
        <p:sp>
          <p:nvSpPr>
            <p:cNvPr id="608" name="Google Shape;608;p64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09" name="Google Shape;609;p64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" name="Google Shape;614;p65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{571AC478-6B2E-4CFC-AA50-84F094F36060}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Planner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pic>
        <p:nvPicPr>
          <p:cNvPr id="615" name="Google Shape;615;p65"/>
          <p:cNvPicPr preferRelativeResize="0"/>
          <p:nvPr/>
        </p:nvPicPr>
        <p:blipFill rotWithShape="1">
          <a:blip r:embed="rId3">
            <a:alphaModFix/>
          </a:blip>
          <a:srcRect b="0" l="139" r="139" t="0"/>
          <a:stretch/>
        </p:blipFill>
        <p:spPr>
          <a:xfrm>
            <a:off x="412425" y="1573525"/>
            <a:ext cx="6204024" cy="29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5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17" name="Google Shape;617;p65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618" name="Google Shape;618;p6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5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5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5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5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23" name="Google Shape;623;p65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{14C19A89-78C9-4F6E-963D-A4F5988DBEE9}</a:tableStyleId>
              </a:tblPr>
              <a:tblGrid>
                <a:gridCol w="272000"/>
                <a:gridCol w="1900450"/>
              </a:tblGrid>
              <a:tr h="5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플래너 제목/여행 경비 표시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여행일정 선택하는 버튼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광광지별 숙소/맛집/명소 선택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3.의 결과로 나온 결과물 표시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4.의 결과물 선택시 선택목록에 저장 됨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4.의 결과물 선택시 화면에 위치와 상세 출력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리스트를 완료하고 저장,삭제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24" name="Google Shape;624;p65"/>
          <p:cNvGrpSpPr/>
          <p:nvPr/>
        </p:nvGrpSpPr>
        <p:grpSpPr>
          <a:xfrm>
            <a:off x="793367" y="1447106"/>
            <a:ext cx="290400" cy="248544"/>
            <a:chOff x="1214367" y="410706"/>
            <a:chExt cx="290400" cy="248544"/>
          </a:xfrm>
        </p:grpSpPr>
        <p:sp>
          <p:nvSpPr>
            <p:cNvPr id="625" name="Google Shape;625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26" name="Google Shape;626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7" name="Google Shape;627;p65"/>
          <p:cNvGrpSpPr/>
          <p:nvPr/>
        </p:nvGrpSpPr>
        <p:grpSpPr>
          <a:xfrm>
            <a:off x="309778" y="1676206"/>
            <a:ext cx="290400" cy="248544"/>
            <a:chOff x="1214367" y="410706"/>
            <a:chExt cx="290400" cy="248544"/>
          </a:xfrm>
        </p:grpSpPr>
        <p:sp>
          <p:nvSpPr>
            <p:cNvPr id="628" name="Google Shape;628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29" name="Google Shape;629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65"/>
          <p:cNvGrpSpPr/>
          <p:nvPr/>
        </p:nvGrpSpPr>
        <p:grpSpPr>
          <a:xfrm>
            <a:off x="957615" y="1684806"/>
            <a:ext cx="290400" cy="248544"/>
            <a:chOff x="1214367" y="410706"/>
            <a:chExt cx="290400" cy="248544"/>
          </a:xfrm>
        </p:grpSpPr>
        <p:sp>
          <p:nvSpPr>
            <p:cNvPr id="631" name="Google Shape;631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32" name="Google Shape;632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" name="Google Shape;633;p65"/>
          <p:cNvGrpSpPr/>
          <p:nvPr/>
        </p:nvGrpSpPr>
        <p:grpSpPr>
          <a:xfrm>
            <a:off x="957617" y="2130956"/>
            <a:ext cx="290400" cy="248544"/>
            <a:chOff x="1214367" y="410706"/>
            <a:chExt cx="290400" cy="248544"/>
          </a:xfrm>
        </p:grpSpPr>
        <p:sp>
          <p:nvSpPr>
            <p:cNvPr id="634" name="Google Shape;634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35" name="Google Shape;635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65"/>
          <p:cNvGrpSpPr/>
          <p:nvPr/>
        </p:nvGrpSpPr>
        <p:grpSpPr>
          <a:xfrm>
            <a:off x="2193117" y="2125870"/>
            <a:ext cx="290400" cy="248544"/>
            <a:chOff x="1214367" y="410706"/>
            <a:chExt cx="290400" cy="248544"/>
          </a:xfrm>
        </p:grpSpPr>
        <p:sp>
          <p:nvSpPr>
            <p:cNvPr id="637" name="Google Shape;637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38" name="Google Shape;638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65"/>
          <p:cNvGrpSpPr/>
          <p:nvPr/>
        </p:nvGrpSpPr>
        <p:grpSpPr>
          <a:xfrm>
            <a:off x="5694192" y="1497331"/>
            <a:ext cx="290400" cy="248544"/>
            <a:chOff x="1214367" y="410706"/>
            <a:chExt cx="290400" cy="248544"/>
          </a:xfrm>
        </p:grpSpPr>
        <p:sp>
          <p:nvSpPr>
            <p:cNvPr id="640" name="Google Shape;640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41" name="Google Shape;641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65"/>
          <p:cNvGrpSpPr/>
          <p:nvPr/>
        </p:nvGrpSpPr>
        <p:grpSpPr>
          <a:xfrm>
            <a:off x="4344792" y="2379506"/>
            <a:ext cx="290400" cy="248544"/>
            <a:chOff x="1214367" y="410706"/>
            <a:chExt cx="290400" cy="248544"/>
          </a:xfrm>
        </p:grpSpPr>
        <p:sp>
          <p:nvSpPr>
            <p:cNvPr id="643" name="Google Shape;643;p65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44" name="Google Shape;644;p65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9" name="Google Shape;649;p66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{571AC478-6B2E-4CFC-AA50-84F094F36060}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Tour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sp>
        <p:nvSpPr>
          <p:cNvPr id="650" name="Google Shape;650;p66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51" name="Google Shape;651;p66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652" name="Google Shape;652;p66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6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66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66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66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57" name="Google Shape;657;p66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{14C19A89-78C9-4F6E-963D-A4F5988DBEE9}</a:tableStyleId>
              </a:tblPr>
              <a:tblGrid>
                <a:gridCol w="272000"/>
                <a:gridCol w="1900450"/>
              </a:tblGrid>
              <a:tr h="6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검색하고싶은 지역을 선택가능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관심있는 페이지를 선택시 상세페이지로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투어정보 상세페이지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4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여행 투어 정보, 호텔예약으로 구성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658" name="Google Shape;658;p66"/>
          <p:cNvPicPr preferRelativeResize="0"/>
          <p:nvPr/>
        </p:nvPicPr>
        <p:blipFill rotWithShape="1">
          <a:blip r:embed="rId3">
            <a:alphaModFix/>
          </a:blip>
          <a:srcRect b="18761" l="16394" r="50512" t="12566"/>
          <a:stretch/>
        </p:blipFill>
        <p:spPr>
          <a:xfrm>
            <a:off x="543425" y="1392925"/>
            <a:ext cx="3026100" cy="353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66"/>
          <p:cNvGrpSpPr/>
          <p:nvPr/>
        </p:nvGrpSpPr>
        <p:grpSpPr>
          <a:xfrm>
            <a:off x="1214642" y="2571751"/>
            <a:ext cx="290400" cy="248544"/>
            <a:chOff x="1214367" y="410706"/>
            <a:chExt cx="290400" cy="248544"/>
          </a:xfrm>
        </p:grpSpPr>
        <p:sp>
          <p:nvSpPr>
            <p:cNvPr id="660" name="Google Shape;660;p66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61" name="Google Shape;661;p66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p66"/>
          <p:cNvGrpSpPr/>
          <p:nvPr/>
        </p:nvGrpSpPr>
        <p:grpSpPr>
          <a:xfrm>
            <a:off x="1758675" y="1613118"/>
            <a:ext cx="290400" cy="363300"/>
            <a:chOff x="1214375" y="410693"/>
            <a:chExt cx="290400" cy="363300"/>
          </a:xfrm>
        </p:grpSpPr>
        <p:sp>
          <p:nvSpPr>
            <p:cNvPr id="663" name="Google Shape;663;p66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64" name="Google Shape;664;p66"/>
            <p:cNvSpPr txBox="1"/>
            <p:nvPr/>
          </p:nvSpPr>
          <p:spPr>
            <a:xfrm>
              <a:off x="1214375" y="410693"/>
              <a:ext cx="290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5" name="Google Shape;665;p66"/>
          <p:cNvPicPr preferRelativeResize="0"/>
          <p:nvPr/>
        </p:nvPicPr>
        <p:blipFill rotWithShape="1">
          <a:blip r:embed="rId4">
            <a:alphaModFix/>
          </a:blip>
          <a:srcRect b="20498" l="25830" r="26342" t="14469"/>
          <a:stretch/>
        </p:blipFill>
        <p:spPr>
          <a:xfrm>
            <a:off x="3609050" y="1793550"/>
            <a:ext cx="3026100" cy="2314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66"/>
          <p:cNvGrpSpPr/>
          <p:nvPr/>
        </p:nvGrpSpPr>
        <p:grpSpPr>
          <a:xfrm>
            <a:off x="3428167" y="1545001"/>
            <a:ext cx="290400" cy="248544"/>
            <a:chOff x="1214367" y="410706"/>
            <a:chExt cx="290400" cy="248544"/>
          </a:xfrm>
        </p:grpSpPr>
        <p:sp>
          <p:nvSpPr>
            <p:cNvPr id="667" name="Google Shape;667;p66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68" name="Google Shape;668;p66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" name="Google Shape;673;p67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{571AC478-6B2E-4CFC-AA50-84F094F36060}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Community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pic>
        <p:nvPicPr>
          <p:cNvPr id="674" name="Google Shape;6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00" y="3069802"/>
            <a:ext cx="4576101" cy="1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7"/>
          <p:cNvPicPr preferRelativeResize="0"/>
          <p:nvPr/>
        </p:nvPicPr>
        <p:blipFill rotWithShape="1">
          <a:blip r:embed="rId4">
            <a:alphaModFix/>
          </a:blip>
          <a:srcRect b="0" l="0" r="0" t="31600"/>
          <a:stretch/>
        </p:blipFill>
        <p:spPr>
          <a:xfrm>
            <a:off x="1053400" y="1456075"/>
            <a:ext cx="4576100" cy="16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7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77" name="Google Shape;677;p67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678" name="Google Shape;678;p67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67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6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67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83" name="Google Shape;683;p67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{14C19A89-78C9-4F6E-963D-A4F5988DBEE9}</a:tableStyleId>
              </a:tblPr>
              <a:tblGrid>
                <a:gridCol w="272000"/>
                <a:gridCol w="1900450"/>
              </a:tblGrid>
              <a:tr h="47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hashTag 버튼으로 누르면 관련 검색어로 구성된 게시물 검색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가장 등급이 높은 유저의 게시물 순으로 정렬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게시물 리스트로 모임 날짜와 모임인원 등이 나타나며 좋아요/댓글의 갯수 출력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클릭시 상세 페이지로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모임기간과 카테고리별 검색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96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이용자들의 커뮤니티를 형성하는 게시판으로 여행후기,플래너,투게더,자유게시판 등으로 구성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684" name="Google Shape;684;p67"/>
          <p:cNvGrpSpPr/>
          <p:nvPr/>
        </p:nvGrpSpPr>
        <p:grpSpPr>
          <a:xfrm>
            <a:off x="1102242" y="1941026"/>
            <a:ext cx="290400" cy="248544"/>
            <a:chOff x="1214367" y="410706"/>
            <a:chExt cx="290400" cy="248544"/>
          </a:xfrm>
        </p:grpSpPr>
        <p:sp>
          <p:nvSpPr>
            <p:cNvPr id="685" name="Google Shape;685;p67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86" name="Google Shape;686;p67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67"/>
          <p:cNvGrpSpPr/>
          <p:nvPr/>
        </p:nvGrpSpPr>
        <p:grpSpPr>
          <a:xfrm>
            <a:off x="1158367" y="3396831"/>
            <a:ext cx="290400" cy="248544"/>
            <a:chOff x="1214367" y="410706"/>
            <a:chExt cx="290400" cy="248544"/>
          </a:xfrm>
        </p:grpSpPr>
        <p:sp>
          <p:nvSpPr>
            <p:cNvPr id="688" name="Google Shape;688;p67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89" name="Google Shape;689;p67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67"/>
          <p:cNvGrpSpPr/>
          <p:nvPr/>
        </p:nvGrpSpPr>
        <p:grpSpPr>
          <a:xfrm>
            <a:off x="2573767" y="1416806"/>
            <a:ext cx="290400" cy="248544"/>
            <a:chOff x="1214367" y="410706"/>
            <a:chExt cx="290400" cy="248544"/>
          </a:xfrm>
        </p:grpSpPr>
        <p:sp>
          <p:nvSpPr>
            <p:cNvPr id="691" name="Google Shape;691;p67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92" name="Google Shape;692;p67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67"/>
          <p:cNvGrpSpPr/>
          <p:nvPr/>
        </p:nvGrpSpPr>
        <p:grpSpPr>
          <a:xfrm>
            <a:off x="2388942" y="3034681"/>
            <a:ext cx="290400" cy="248544"/>
            <a:chOff x="1214367" y="410706"/>
            <a:chExt cx="290400" cy="248544"/>
          </a:xfrm>
        </p:grpSpPr>
        <p:sp>
          <p:nvSpPr>
            <p:cNvPr id="694" name="Google Shape;694;p67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695" name="Google Shape;695;p67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나만의 여행플래너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88" name="Google Shape;288;p50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289" name="Google Shape;289;p50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50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50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50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50"/>
          <p:cNvSpPr txBox="1"/>
          <p:nvPr/>
        </p:nvSpPr>
        <p:spPr>
          <a:xfrm>
            <a:off x="2220129" y="2103933"/>
            <a:ext cx="1626238" cy="535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 sz="6000"/>
          </a:p>
        </p:txBody>
      </p:sp>
      <p:grpSp>
        <p:nvGrpSpPr>
          <p:cNvPr id="295" name="Google Shape;295;p50"/>
          <p:cNvGrpSpPr/>
          <p:nvPr/>
        </p:nvGrpSpPr>
        <p:grpSpPr>
          <a:xfrm>
            <a:off x="687759" y="1641699"/>
            <a:ext cx="1995635" cy="1995635"/>
            <a:chOff x="687759" y="1641699"/>
            <a:chExt cx="1995635" cy="1995635"/>
          </a:xfrm>
        </p:grpSpPr>
        <p:sp>
          <p:nvSpPr>
            <p:cNvPr id="296" name="Google Shape;296;p50"/>
            <p:cNvSpPr/>
            <p:nvPr/>
          </p:nvSpPr>
          <p:spPr>
            <a:xfrm>
              <a:off x="687759" y="1641699"/>
              <a:ext cx="1995635" cy="1995635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50"/>
            <p:cNvSpPr txBox="1"/>
            <p:nvPr/>
          </p:nvSpPr>
          <p:spPr>
            <a:xfrm>
              <a:off x="757769" y="2198848"/>
              <a:ext cx="1855614" cy="881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8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Trip</a:t>
              </a:r>
              <a:endParaRPr sz="4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298" name="Google Shape;298;p50"/>
          <p:cNvGrpSpPr/>
          <p:nvPr/>
        </p:nvGrpSpPr>
        <p:grpSpPr>
          <a:xfrm>
            <a:off x="3486244" y="1588105"/>
            <a:ext cx="1995670" cy="1995635"/>
            <a:chOff x="3486244" y="1588105"/>
            <a:chExt cx="1995670" cy="1995635"/>
          </a:xfrm>
        </p:grpSpPr>
        <p:sp>
          <p:nvSpPr>
            <p:cNvPr id="299" name="Google Shape;299;p50"/>
            <p:cNvSpPr/>
            <p:nvPr/>
          </p:nvSpPr>
          <p:spPr>
            <a:xfrm>
              <a:off x="3486244" y="1588105"/>
              <a:ext cx="1995635" cy="1995635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50"/>
            <p:cNvSpPr txBox="1"/>
            <p:nvPr/>
          </p:nvSpPr>
          <p:spPr>
            <a:xfrm>
              <a:off x="3486280" y="2264669"/>
              <a:ext cx="1995635" cy="881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Designer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01" name="Google Shape;301;p50"/>
          <p:cNvGrpSpPr/>
          <p:nvPr/>
        </p:nvGrpSpPr>
        <p:grpSpPr>
          <a:xfrm>
            <a:off x="6460506" y="1588101"/>
            <a:ext cx="1995635" cy="1995635"/>
            <a:chOff x="6460506" y="1588101"/>
            <a:chExt cx="1995635" cy="1995635"/>
          </a:xfrm>
        </p:grpSpPr>
        <p:sp>
          <p:nvSpPr>
            <p:cNvPr id="302" name="Google Shape;302;p50"/>
            <p:cNvSpPr/>
            <p:nvPr/>
          </p:nvSpPr>
          <p:spPr>
            <a:xfrm>
              <a:off x="6460506" y="1588101"/>
              <a:ext cx="1995635" cy="1995635"/>
            </a:xfrm>
            <a:prstGeom prst="ellipse">
              <a:avLst/>
            </a:prstGeom>
            <a:solidFill>
              <a:srgbClr val="9AEA6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50"/>
            <p:cNvSpPr txBox="1"/>
            <p:nvPr/>
          </p:nvSpPr>
          <p:spPr>
            <a:xfrm>
              <a:off x="6602055" y="2264679"/>
              <a:ext cx="1712532" cy="642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Ts</a:t>
              </a:r>
              <a:r>
                <a:rPr b="1"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igner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304" name="Google Shape;304;p50"/>
          <p:cNvSpPr txBox="1"/>
          <p:nvPr/>
        </p:nvSpPr>
        <p:spPr>
          <a:xfrm>
            <a:off x="5158069" y="2103933"/>
            <a:ext cx="1626238" cy="535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latin typeface="Twentieth Century"/>
                <a:ea typeface="Twentieth Century"/>
                <a:cs typeface="Twentieth Century"/>
                <a:sym typeface="Twentieth Century"/>
              </a:rPr>
              <a:t>=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0" name="Google Shape;700;p68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{571AC478-6B2E-4CFC-AA50-84F094F36060}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Notice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pic>
        <p:nvPicPr>
          <p:cNvPr id="701" name="Google Shape;7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00" y="1427002"/>
            <a:ext cx="4576099" cy="3463897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8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03" name="Google Shape;703;p68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04" name="Google Shape;704;p68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68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68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6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68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709" name="Google Shape;709;p68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{14C19A89-78C9-4F6E-963D-A4F5988DBEE9}</a:tableStyleId>
              </a:tblPr>
              <a:tblGrid>
                <a:gridCol w="272000"/>
                <a:gridCol w="1900450"/>
              </a:tblGrid>
              <a:tr h="68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notice 하위 페이지 연결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이벤트 게시물 내용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댓글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24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공지사항,이용방법,이벤트,업데이트를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알려주는 페이지로 관리자만 게시물을 등록 및 삭제 할 수 있다.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710" name="Google Shape;710;p68"/>
          <p:cNvGrpSpPr/>
          <p:nvPr/>
        </p:nvGrpSpPr>
        <p:grpSpPr>
          <a:xfrm>
            <a:off x="1102242" y="1941026"/>
            <a:ext cx="290400" cy="248544"/>
            <a:chOff x="1214367" y="410706"/>
            <a:chExt cx="290400" cy="248544"/>
          </a:xfrm>
        </p:grpSpPr>
        <p:sp>
          <p:nvSpPr>
            <p:cNvPr id="711" name="Google Shape;711;p68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12" name="Google Shape;712;p68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68"/>
          <p:cNvGrpSpPr/>
          <p:nvPr/>
        </p:nvGrpSpPr>
        <p:grpSpPr>
          <a:xfrm>
            <a:off x="1134142" y="3857056"/>
            <a:ext cx="290400" cy="248544"/>
            <a:chOff x="1214367" y="410706"/>
            <a:chExt cx="290400" cy="248544"/>
          </a:xfrm>
        </p:grpSpPr>
        <p:sp>
          <p:nvSpPr>
            <p:cNvPr id="714" name="Google Shape;714;p68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15" name="Google Shape;715;p68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68"/>
          <p:cNvGrpSpPr/>
          <p:nvPr/>
        </p:nvGrpSpPr>
        <p:grpSpPr>
          <a:xfrm>
            <a:off x="1448767" y="1586356"/>
            <a:ext cx="290400" cy="248544"/>
            <a:chOff x="1214367" y="410706"/>
            <a:chExt cx="290400" cy="248544"/>
          </a:xfrm>
        </p:grpSpPr>
        <p:sp>
          <p:nvSpPr>
            <p:cNvPr id="717" name="Google Shape;717;p68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18" name="Google Shape;718;p68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9" name="Google Shape;719;p68"/>
          <p:cNvGrpSpPr/>
          <p:nvPr/>
        </p:nvGrpSpPr>
        <p:grpSpPr>
          <a:xfrm>
            <a:off x="2388942" y="3034681"/>
            <a:ext cx="290400" cy="248544"/>
            <a:chOff x="1214367" y="410706"/>
            <a:chExt cx="290400" cy="248544"/>
          </a:xfrm>
        </p:grpSpPr>
        <p:sp>
          <p:nvSpPr>
            <p:cNvPr id="720" name="Google Shape;720;p68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21" name="Google Shape;721;p68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Google Shape;726;p69"/>
          <p:cNvGraphicFramePr/>
          <p:nvPr/>
        </p:nvGraphicFramePr>
        <p:xfrm>
          <a:off x="297675" y="9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{571AC478-6B2E-4CFC-AA50-84F094F36060}</a:tableStyleId>
              </a:tblPr>
              <a:tblGrid>
                <a:gridCol w="755725"/>
                <a:gridCol w="1625950"/>
                <a:gridCol w="1108050"/>
                <a:gridCol w="457725"/>
                <a:gridCol w="1202100"/>
                <a:gridCol w="438825"/>
                <a:gridCol w="788625"/>
                <a:gridCol w="873250"/>
                <a:gridCol w="382850"/>
                <a:gridCol w="457725"/>
                <a:gridCol w="457725"/>
              </a:tblGrid>
              <a:tr h="407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cap="none" strike="noStrike"/>
                        <a:t>화면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고객센터</a:t>
                      </a:r>
                      <a:r>
                        <a:rPr lang="ko" sz="1000"/>
                        <a:t> page</a:t>
                      </a:r>
                      <a:endParaRPr sz="1000"/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프로젝트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/>
                        <a:t>T signer</a:t>
                      </a:r>
                      <a:endParaRPr sz="1000" u="none" cap="none" strike="noStrike"/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407425">
                <a:tc gridSpan="7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 rowSpan="3" hMerge="1"/>
                <a:tc rowSpan="3" hMerge="1"/>
                <a:tc rowSpan="3" hMerge="1"/>
                <a:tc rowSpan="3" hMerge="1"/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u="none" cap="none" strike="noStrike">
                          <a:solidFill>
                            <a:srgbClr val="000000"/>
                          </a:solidFill>
                        </a:rPr>
                        <a:t>화면 설명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9000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2" hMerge="1"/>
                <a:tc rowSpan="2" hMerge="1"/>
                <a:tc rowSpan="2" hMerge="1"/>
              </a:tr>
              <a:tr h="3022575">
                <a:tc gridSpan="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  <p:pic>
        <p:nvPicPr>
          <p:cNvPr id="727" name="Google Shape;727;p69"/>
          <p:cNvPicPr preferRelativeResize="0"/>
          <p:nvPr/>
        </p:nvPicPr>
        <p:blipFill rotWithShape="1">
          <a:blip r:embed="rId3">
            <a:alphaModFix/>
          </a:blip>
          <a:srcRect b="989" l="0" r="0" t="999"/>
          <a:stretch/>
        </p:blipFill>
        <p:spPr>
          <a:xfrm>
            <a:off x="1053400" y="1427002"/>
            <a:ext cx="4576099" cy="3463897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9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페이지 소개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29" name="Google Shape;729;p69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30" name="Google Shape;730;p69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69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69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69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735" name="Google Shape;735;p69"/>
          <p:cNvGraphicFramePr/>
          <p:nvPr/>
        </p:nvGraphicFramePr>
        <p:xfrm>
          <a:off x="6674680" y="1732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{14C19A89-78C9-4F6E-963D-A4F5988DBEE9}</a:tableStyleId>
              </a:tblPr>
              <a:tblGrid>
                <a:gridCol w="272000"/>
                <a:gridCol w="1900450"/>
              </a:tblGrid>
              <a:tr h="684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하위 페이지 연결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Verdana"/>
                        <a:buNone/>
                      </a:pPr>
                      <a:r>
                        <a:rPr i="0" lang="ko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Dotum"/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faq 자주 묻는 게시판으로 이동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2.클릭시 게시물 상세내용 표시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72000" marL="72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24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페이지에서는 FAQ,1:1문의,이용약관,개인정보 처리방침에 관한 내용을 표시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800" marB="468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736" name="Google Shape;736;p69"/>
          <p:cNvGrpSpPr/>
          <p:nvPr/>
        </p:nvGrpSpPr>
        <p:grpSpPr>
          <a:xfrm>
            <a:off x="1180942" y="2062151"/>
            <a:ext cx="290400" cy="248544"/>
            <a:chOff x="1214367" y="410706"/>
            <a:chExt cx="290400" cy="248544"/>
          </a:xfrm>
        </p:grpSpPr>
        <p:sp>
          <p:nvSpPr>
            <p:cNvPr id="737" name="Google Shape;737;p69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38" name="Google Shape;738;p69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69"/>
          <p:cNvGrpSpPr/>
          <p:nvPr/>
        </p:nvGrpSpPr>
        <p:grpSpPr>
          <a:xfrm>
            <a:off x="1307742" y="2303281"/>
            <a:ext cx="290400" cy="248544"/>
            <a:chOff x="1214367" y="410706"/>
            <a:chExt cx="290400" cy="248544"/>
          </a:xfrm>
        </p:grpSpPr>
        <p:sp>
          <p:nvSpPr>
            <p:cNvPr id="740" name="Google Shape;740;p69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41" name="Google Shape;741;p69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69"/>
          <p:cNvGrpSpPr/>
          <p:nvPr/>
        </p:nvGrpSpPr>
        <p:grpSpPr>
          <a:xfrm>
            <a:off x="1029167" y="1732406"/>
            <a:ext cx="290400" cy="248544"/>
            <a:chOff x="1214367" y="410706"/>
            <a:chExt cx="290400" cy="248544"/>
          </a:xfrm>
        </p:grpSpPr>
        <p:sp>
          <p:nvSpPr>
            <p:cNvPr id="743" name="Google Shape;743;p69"/>
            <p:cNvSpPr/>
            <p:nvPr/>
          </p:nvSpPr>
          <p:spPr>
            <a:xfrm>
              <a:off x="1270000" y="516450"/>
              <a:ext cx="142800" cy="14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744" name="Google Shape;744;p69"/>
            <p:cNvSpPr txBox="1"/>
            <p:nvPr/>
          </p:nvSpPr>
          <p:spPr>
            <a:xfrm>
              <a:off x="1214367" y="410706"/>
              <a:ext cx="2904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0"/>
          <p:cNvSpPr/>
          <p:nvPr/>
        </p:nvSpPr>
        <p:spPr>
          <a:xfrm>
            <a:off x="145325" y="902300"/>
            <a:ext cx="8853300" cy="413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0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통합테스트 결과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51" name="Google Shape;751;p70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52" name="Google Shape;752;p70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70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70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70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70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7" name="Google Shape;7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50" y="955125"/>
            <a:ext cx="3215350" cy="40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450" y="955125"/>
            <a:ext cx="3277375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1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기술시연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64" name="Google Shape;764;p71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65" name="Google Shape;765;p71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71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71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71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71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" name="Google Shape;770;p71"/>
          <p:cNvSpPr txBox="1"/>
          <p:nvPr/>
        </p:nvSpPr>
        <p:spPr>
          <a:xfrm>
            <a:off x="1534350" y="1578750"/>
            <a:ext cx="60753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기술 시연</a:t>
            </a:r>
            <a:endParaRPr sz="6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2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Front End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76" name="Google Shape;776;p72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77" name="Google Shape;777;p72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72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72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72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72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72"/>
          <p:cNvGrpSpPr/>
          <p:nvPr/>
        </p:nvGrpSpPr>
        <p:grpSpPr>
          <a:xfrm>
            <a:off x="1039250" y="1085377"/>
            <a:ext cx="7223350" cy="3475312"/>
            <a:chOff x="1039250" y="1085377"/>
            <a:chExt cx="7223350" cy="3475312"/>
          </a:xfrm>
        </p:grpSpPr>
        <p:pic>
          <p:nvPicPr>
            <p:cNvPr id="783" name="Google Shape;783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3000" y="1310385"/>
              <a:ext cx="2123700" cy="105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9250" y="3027263"/>
              <a:ext cx="2201256" cy="105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2488" y="1085377"/>
              <a:ext cx="2762177" cy="1506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92563" y="2855000"/>
              <a:ext cx="1335725" cy="133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86938" y="2485026"/>
              <a:ext cx="2075663" cy="20756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3"/>
          <p:cNvSpPr txBox="1"/>
          <p:nvPr/>
        </p:nvSpPr>
        <p:spPr>
          <a:xfrm>
            <a:off x="1842407" y="98859"/>
            <a:ext cx="545918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Back End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93" name="Google Shape;793;p73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94" name="Google Shape;794;p73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73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73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73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73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73"/>
          <p:cNvGrpSpPr/>
          <p:nvPr/>
        </p:nvGrpSpPr>
        <p:grpSpPr>
          <a:xfrm>
            <a:off x="410613" y="1073600"/>
            <a:ext cx="8190387" cy="3081387"/>
            <a:chOff x="410613" y="1073600"/>
            <a:chExt cx="8190387" cy="3081387"/>
          </a:xfrm>
        </p:grpSpPr>
        <p:pic>
          <p:nvPicPr>
            <p:cNvPr id="800" name="Google Shape;800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5075" y="3027697"/>
              <a:ext cx="3333750" cy="83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73"/>
            <p:cNvPicPr preferRelativeResize="0"/>
            <p:nvPr/>
          </p:nvPicPr>
          <p:blipFill rotWithShape="1">
            <a:blip r:embed="rId4">
              <a:alphaModFix/>
            </a:blip>
            <a:srcRect b="0" l="-16490" r="16490" t="0"/>
            <a:stretch/>
          </p:blipFill>
          <p:spPr>
            <a:xfrm>
              <a:off x="410613" y="2918499"/>
              <a:ext cx="2052833" cy="105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9924" y="1298472"/>
              <a:ext cx="1910390" cy="1273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22200" y="3027712"/>
              <a:ext cx="1878800" cy="112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7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42400" y="1073600"/>
              <a:ext cx="2450625" cy="1538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4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Tool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10" name="Google Shape;810;p74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811" name="Google Shape;811;p74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74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74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74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74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74"/>
          <p:cNvGrpSpPr/>
          <p:nvPr/>
        </p:nvGrpSpPr>
        <p:grpSpPr>
          <a:xfrm>
            <a:off x="114212" y="1150838"/>
            <a:ext cx="8618830" cy="3454414"/>
            <a:chOff x="114212" y="1150838"/>
            <a:chExt cx="8618830" cy="3454414"/>
          </a:xfrm>
        </p:grpSpPr>
        <p:pic>
          <p:nvPicPr>
            <p:cNvPr id="817" name="Google Shape;817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877" y="1279338"/>
              <a:ext cx="2705222" cy="1440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7436" y="1414769"/>
              <a:ext cx="238125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46986" y="2818214"/>
              <a:ext cx="1586057" cy="158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58815" y="2818214"/>
              <a:ext cx="2097705" cy="158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7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4212" y="3269806"/>
              <a:ext cx="2695575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7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89150" y="2940100"/>
              <a:ext cx="1665160" cy="1665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7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55082" y="1150838"/>
              <a:ext cx="2433731" cy="1697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5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Open API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29" name="Google Shape;829;p75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830" name="Google Shape;830;p7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75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75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75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75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75"/>
          <p:cNvGrpSpPr/>
          <p:nvPr/>
        </p:nvGrpSpPr>
        <p:grpSpPr>
          <a:xfrm>
            <a:off x="192900" y="824309"/>
            <a:ext cx="8672300" cy="4455991"/>
            <a:chOff x="192900" y="824309"/>
            <a:chExt cx="8672300" cy="4455991"/>
          </a:xfrm>
        </p:grpSpPr>
        <p:grpSp>
          <p:nvGrpSpPr>
            <p:cNvPr id="836" name="Google Shape;836;p75"/>
            <p:cNvGrpSpPr/>
            <p:nvPr/>
          </p:nvGrpSpPr>
          <p:grpSpPr>
            <a:xfrm>
              <a:off x="192900" y="824309"/>
              <a:ext cx="8672300" cy="3943179"/>
              <a:chOff x="30900" y="968122"/>
              <a:chExt cx="8672300" cy="3943179"/>
            </a:xfrm>
          </p:grpSpPr>
          <p:pic>
            <p:nvPicPr>
              <p:cNvPr id="837" name="Google Shape;837;p7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2450" y="968122"/>
                <a:ext cx="2173130" cy="16370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8" name="Google Shape;838;p7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27750" y="2278075"/>
                <a:ext cx="1699275" cy="1699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9" name="Google Shape;839;p7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212174" y="1025677"/>
                <a:ext cx="2749287" cy="1432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0" name="Google Shape;840;p7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900" y="2419371"/>
                <a:ext cx="3755826" cy="19718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1" name="Google Shape;841;p7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074300" y="2358600"/>
                <a:ext cx="2628900" cy="255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2" name="Google Shape;842;p7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787650" y="1255892"/>
                <a:ext cx="1438125" cy="1459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3" name="Google Shape;843;p7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35313" y="3609450"/>
              <a:ext cx="2673374" cy="1670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6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 U R  T E A M  C R E W</a:t>
            </a:r>
            <a:endParaRPr sz="1100"/>
          </a:p>
        </p:txBody>
      </p:sp>
      <p:grpSp>
        <p:nvGrpSpPr>
          <p:cNvPr id="849" name="Google Shape;849;p76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850" name="Google Shape;850;p76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7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76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76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76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5" name="Google Shape;855;p76"/>
          <p:cNvSpPr/>
          <p:nvPr/>
        </p:nvSpPr>
        <p:spPr>
          <a:xfrm>
            <a:off x="441345" y="1359888"/>
            <a:ext cx="1436454" cy="1436454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76"/>
          <p:cNvSpPr/>
          <p:nvPr/>
        </p:nvSpPr>
        <p:spPr>
          <a:xfrm>
            <a:off x="2198077" y="1359888"/>
            <a:ext cx="1436454" cy="1436454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76"/>
          <p:cNvSpPr/>
          <p:nvPr/>
        </p:nvSpPr>
        <p:spPr>
          <a:xfrm>
            <a:off x="3954806" y="1359888"/>
            <a:ext cx="1436454" cy="1436454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76"/>
          <p:cNvSpPr/>
          <p:nvPr/>
        </p:nvSpPr>
        <p:spPr>
          <a:xfrm>
            <a:off x="5711482" y="1359888"/>
            <a:ext cx="1436454" cy="1436454"/>
          </a:xfrm>
          <a:prstGeom prst="ellipse">
            <a:avLst/>
          </a:prstGeom>
          <a:solidFill>
            <a:srgbClr val="3B599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9" name="Google Shape;859;p76"/>
          <p:cNvGrpSpPr/>
          <p:nvPr/>
        </p:nvGrpSpPr>
        <p:grpSpPr>
          <a:xfrm>
            <a:off x="428072" y="1401608"/>
            <a:ext cx="429438" cy="402988"/>
            <a:chOff x="662610" y="2054088"/>
            <a:chExt cx="706196" cy="662700"/>
          </a:xfrm>
        </p:grpSpPr>
        <p:sp>
          <p:nvSpPr>
            <p:cNvPr id="860" name="Google Shape;860;p76"/>
            <p:cNvSpPr/>
            <p:nvPr/>
          </p:nvSpPr>
          <p:spPr>
            <a:xfrm>
              <a:off x="662610" y="2054088"/>
              <a:ext cx="662700" cy="6627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76"/>
            <p:cNvSpPr txBox="1"/>
            <p:nvPr/>
          </p:nvSpPr>
          <p:spPr>
            <a:xfrm>
              <a:off x="706106" y="2089536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1</a:t>
              </a:r>
              <a:endParaRPr sz="1100"/>
            </a:p>
          </p:txBody>
        </p:sp>
      </p:grpSp>
      <p:grpSp>
        <p:nvGrpSpPr>
          <p:cNvPr id="862" name="Google Shape;862;p76"/>
          <p:cNvGrpSpPr/>
          <p:nvPr/>
        </p:nvGrpSpPr>
        <p:grpSpPr>
          <a:xfrm>
            <a:off x="2197836" y="1401608"/>
            <a:ext cx="402988" cy="402988"/>
            <a:chOff x="662610" y="2054088"/>
            <a:chExt cx="662700" cy="662700"/>
          </a:xfrm>
        </p:grpSpPr>
        <p:sp>
          <p:nvSpPr>
            <p:cNvPr id="863" name="Google Shape;863;p76"/>
            <p:cNvSpPr/>
            <p:nvPr/>
          </p:nvSpPr>
          <p:spPr>
            <a:xfrm>
              <a:off x="662610" y="2054088"/>
              <a:ext cx="662700" cy="6627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76"/>
            <p:cNvSpPr txBox="1"/>
            <p:nvPr/>
          </p:nvSpPr>
          <p:spPr>
            <a:xfrm>
              <a:off x="662610" y="2123782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</a:t>
              </a:r>
              <a:endParaRPr sz="1100"/>
            </a:p>
          </p:txBody>
        </p:sp>
      </p:grpSp>
      <p:grpSp>
        <p:nvGrpSpPr>
          <p:cNvPr id="865" name="Google Shape;865;p76"/>
          <p:cNvGrpSpPr/>
          <p:nvPr/>
        </p:nvGrpSpPr>
        <p:grpSpPr>
          <a:xfrm>
            <a:off x="3941159" y="1401608"/>
            <a:ext cx="402988" cy="402988"/>
            <a:chOff x="662610" y="2054088"/>
            <a:chExt cx="662700" cy="662700"/>
          </a:xfrm>
        </p:grpSpPr>
        <p:sp>
          <p:nvSpPr>
            <p:cNvPr id="866" name="Google Shape;866;p76"/>
            <p:cNvSpPr/>
            <p:nvPr/>
          </p:nvSpPr>
          <p:spPr>
            <a:xfrm>
              <a:off x="662610" y="2054088"/>
              <a:ext cx="662700" cy="6627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76"/>
            <p:cNvSpPr txBox="1"/>
            <p:nvPr/>
          </p:nvSpPr>
          <p:spPr>
            <a:xfrm>
              <a:off x="662610" y="2123782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</a:t>
              </a:r>
              <a:endParaRPr sz="1100"/>
            </a:p>
          </p:txBody>
        </p:sp>
      </p:grpSp>
      <p:grpSp>
        <p:nvGrpSpPr>
          <p:cNvPr id="868" name="Google Shape;868;p76"/>
          <p:cNvGrpSpPr/>
          <p:nvPr/>
        </p:nvGrpSpPr>
        <p:grpSpPr>
          <a:xfrm>
            <a:off x="5710922" y="1401608"/>
            <a:ext cx="402988" cy="402988"/>
            <a:chOff x="662610" y="2054088"/>
            <a:chExt cx="662700" cy="662700"/>
          </a:xfrm>
        </p:grpSpPr>
        <p:sp>
          <p:nvSpPr>
            <p:cNvPr id="869" name="Google Shape;869;p76"/>
            <p:cNvSpPr/>
            <p:nvPr/>
          </p:nvSpPr>
          <p:spPr>
            <a:xfrm>
              <a:off x="662610" y="2054088"/>
              <a:ext cx="662700" cy="662700"/>
            </a:xfrm>
            <a:prstGeom prst="ellipse">
              <a:avLst/>
            </a:prstGeom>
            <a:solidFill>
              <a:srgbClr val="3B599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76"/>
            <p:cNvSpPr txBox="1"/>
            <p:nvPr/>
          </p:nvSpPr>
          <p:spPr>
            <a:xfrm>
              <a:off x="662610" y="2123782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4</a:t>
              </a:r>
              <a:endParaRPr sz="1100"/>
            </a:p>
          </p:txBody>
        </p:sp>
      </p:grpSp>
      <p:grpSp>
        <p:nvGrpSpPr>
          <p:cNvPr id="871" name="Google Shape;871;p76"/>
          <p:cNvGrpSpPr/>
          <p:nvPr/>
        </p:nvGrpSpPr>
        <p:grpSpPr>
          <a:xfrm>
            <a:off x="198433" y="1804603"/>
            <a:ext cx="1841602" cy="1997734"/>
            <a:chOff x="264581" y="2616693"/>
            <a:chExt cx="3048000" cy="2317288"/>
          </a:xfrm>
        </p:grpSpPr>
        <p:sp>
          <p:nvSpPr>
            <p:cNvPr id="872" name="Google Shape;872;p76"/>
            <p:cNvSpPr txBox="1"/>
            <p:nvPr/>
          </p:nvSpPr>
          <p:spPr>
            <a:xfrm>
              <a:off x="498085" y="2616693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임도영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73" name="Google Shape;873;p76"/>
            <p:cNvSpPr txBox="1"/>
            <p:nvPr/>
          </p:nvSpPr>
          <p:spPr>
            <a:xfrm>
              <a:off x="498085" y="4363839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조장 community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74" name="Google Shape;874;p76"/>
            <p:cNvSpPr txBox="1"/>
            <p:nvPr/>
          </p:nvSpPr>
          <p:spPr>
            <a:xfrm>
              <a:off x="264581" y="4287781"/>
              <a:ext cx="3048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875" name="Google Shape;875;p76"/>
          <p:cNvGrpSpPr/>
          <p:nvPr/>
        </p:nvGrpSpPr>
        <p:grpSpPr>
          <a:xfrm>
            <a:off x="1954479" y="1804591"/>
            <a:ext cx="1841602" cy="2326621"/>
            <a:chOff x="3170980" y="2616678"/>
            <a:chExt cx="3048000" cy="2698784"/>
          </a:xfrm>
        </p:grpSpPr>
        <p:sp>
          <p:nvSpPr>
            <p:cNvPr id="876" name="Google Shape;876;p76"/>
            <p:cNvSpPr txBox="1"/>
            <p:nvPr/>
          </p:nvSpPr>
          <p:spPr>
            <a:xfrm>
              <a:off x="3440482" y="2616678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남건우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77" name="Google Shape;877;p76"/>
            <p:cNvSpPr txBox="1"/>
            <p:nvPr/>
          </p:nvSpPr>
          <p:spPr>
            <a:xfrm>
              <a:off x="3574172" y="4579475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Planner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78" name="Google Shape;878;p76"/>
            <p:cNvSpPr txBox="1"/>
            <p:nvPr/>
          </p:nvSpPr>
          <p:spPr>
            <a:xfrm>
              <a:off x="3170980" y="4669262"/>
              <a:ext cx="3048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879" name="Google Shape;879;p76"/>
          <p:cNvGrpSpPr/>
          <p:nvPr/>
        </p:nvGrpSpPr>
        <p:grpSpPr>
          <a:xfrm>
            <a:off x="3871774" y="1793853"/>
            <a:ext cx="1924631" cy="2050913"/>
            <a:chOff x="6396022" y="2606282"/>
            <a:chExt cx="3185421" cy="2378973"/>
          </a:xfrm>
        </p:grpSpPr>
        <p:sp>
          <p:nvSpPr>
            <p:cNvPr id="880" name="Google Shape;880;p76"/>
            <p:cNvSpPr txBox="1"/>
            <p:nvPr/>
          </p:nvSpPr>
          <p:spPr>
            <a:xfrm>
              <a:off x="6399725" y="2606282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선현주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81" name="Google Shape;881;p76"/>
            <p:cNvSpPr txBox="1"/>
            <p:nvPr/>
          </p:nvSpPr>
          <p:spPr>
            <a:xfrm>
              <a:off x="6396022" y="4615955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Support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82" name="Google Shape;882;p76"/>
            <p:cNvSpPr txBox="1"/>
            <p:nvPr/>
          </p:nvSpPr>
          <p:spPr>
            <a:xfrm>
              <a:off x="6533442" y="4218328"/>
              <a:ext cx="3048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883" name="Google Shape;883;p76"/>
          <p:cNvGrpSpPr/>
          <p:nvPr/>
        </p:nvGrpSpPr>
        <p:grpSpPr>
          <a:xfrm>
            <a:off x="5574687" y="1793866"/>
            <a:ext cx="1841602" cy="2050900"/>
            <a:chOff x="9162719" y="2604238"/>
            <a:chExt cx="3048000" cy="2378959"/>
          </a:xfrm>
        </p:grpSpPr>
        <p:sp>
          <p:nvSpPr>
            <p:cNvPr id="884" name="Google Shape;884;p76"/>
            <p:cNvSpPr txBox="1"/>
            <p:nvPr/>
          </p:nvSpPr>
          <p:spPr>
            <a:xfrm>
              <a:off x="9255437" y="2604238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최준호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85" name="Google Shape;885;p76"/>
            <p:cNvSpPr txBox="1"/>
            <p:nvPr/>
          </p:nvSpPr>
          <p:spPr>
            <a:xfrm>
              <a:off x="9364321" y="4613897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Booking, Login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86" name="Google Shape;886;p76"/>
            <p:cNvSpPr txBox="1"/>
            <p:nvPr/>
          </p:nvSpPr>
          <p:spPr>
            <a:xfrm>
              <a:off x="9162719" y="3897020"/>
              <a:ext cx="3048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887" name="Google Shape;887;p76"/>
          <p:cNvSpPr/>
          <p:nvPr/>
        </p:nvSpPr>
        <p:spPr>
          <a:xfrm>
            <a:off x="7468141" y="1359888"/>
            <a:ext cx="1436454" cy="1436454"/>
          </a:xfrm>
          <a:prstGeom prst="ellipse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" name="Google Shape;888;p76"/>
          <p:cNvGrpSpPr/>
          <p:nvPr/>
        </p:nvGrpSpPr>
        <p:grpSpPr>
          <a:xfrm>
            <a:off x="7468147" y="1401588"/>
            <a:ext cx="402988" cy="403007"/>
            <a:chOff x="3301691" y="1803440"/>
            <a:chExt cx="662700" cy="662731"/>
          </a:xfrm>
        </p:grpSpPr>
        <p:sp>
          <p:nvSpPr>
            <p:cNvPr id="889" name="Google Shape;889;p76"/>
            <p:cNvSpPr/>
            <p:nvPr/>
          </p:nvSpPr>
          <p:spPr>
            <a:xfrm>
              <a:off x="3301691" y="1803471"/>
              <a:ext cx="662700" cy="662700"/>
            </a:xfrm>
            <a:prstGeom prst="ellipse">
              <a:avLst/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76"/>
            <p:cNvSpPr txBox="1"/>
            <p:nvPr/>
          </p:nvSpPr>
          <p:spPr>
            <a:xfrm>
              <a:off x="3301691" y="1803440"/>
              <a:ext cx="662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E6E7E9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5</a:t>
              </a:r>
              <a:endParaRPr sz="1100"/>
            </a:p>
          </p:txBody>
        </p:sp>
      </p:grpSp>
      <p:grpSp>
        <p:nvGrpSpPr>
          <p:cNvPr id="891" name="Google Shape;891;p76"/>
          <p:cNvGrpSpPr/>
          <p:nvPr/>
        </p:nvGrpSpPr>
        <p:grpSpPr>
          <a:xfrm>
            <a:off x="7387383" y="1804591"/>
            <a:ext cx="1597988" cy="2040175"/>
            <a:chOff x="9316386" y="2616678"/>
            <a:chExt cx="2644800" cy="2366518"/>
          </a:xfrm>
        </p:grpSpPr>
        <p:sp>
          <p:nvSpPr>
            <p:cNvPr id="892" name="Google Shape;892;p76"/>
            <p:cNvSpPr txBox="1"/>
            <p:nvPr/>
          </p:nvSpPr>
          <p:spPr>
            <a:xfrm>
              <a:off x="9316386" y="2616678"/>
              <a:ext cx="264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6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최지은</a:t>
              </a:r>
              <a:endParaRPr sz="36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93" name="Google Shape;893;p76"/>
            <p:cNvSpPr txBox="1"/>
            <p:nvPr/>
          </p:nvSpPr>
          <p:spPr>
            <a:xfrm>
              <a:off x="9316386" y="4613897"/>
              <a:ext cx="264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solidFill>
                    <a:srgbClr val="A5A5A5"/>
                  </a:solidFill>
                  <a:latin typeface="Do Hyeon"/>
                  <a:ea typeface="Do Hyeon"/>
                  <a:cs typeface="Do Hyeon"/>
                  <a:sym typeface="Do Hyeon"/>
                </a:rPr>
                <a:t>Notice</a:t>
              </a:r>
              <a:endParaRPr sz="2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7"/>
          <p:cNvSpPr txBox="1"/>
          <p:nvPr/>
        </p:nvSpPr>
        <p:spPr>
          <a:xfrm>
            <a:off x="1199853" y="2530244"/>
            <a:ext cx="6744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899" name="Google Shape;899;p77"/>
          <p:cNvGrpSpPr/>
          <p:nvPr/>
        </p:nvGrpSpPr>
        <p:grpSpPr>
          <a:xfrm>
            <a:off x="4034067" y="4608803"/>
            <a:ext cx="1075867" cy="142875"/>
            <a:chOff x="4679586" y="878988"/>
            <a:chExt cx="1434489" cy="190500"/>
          </a:xfrm>
        </p:grpSpPr>
        <p:sp>
          <p:nvSpPr>
            <p:cNvPr id="900" name="Google Shape;900;p77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77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7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77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77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5" name="Google Shape;90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066" y="902657"/>
            <a:ext cx="933078" cy="933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51"/>
          <p:cNvCxnSpPr>
            <a:endCxn id="310" idx="3"/>
          </p:cNvCxnSpPr>
          <p:nvPr/>
        </p:nvCxnSpPr>
        <p:spPr>
          <a:xfrm rot="10800000">
            <a:off x="8161674" y="2819961"/>
            <a:ext cx="972900" cy="395400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1" name="Google Shape;311;p51"/>
          <p:cNvCxnSpPr/>
          <p:nvPr/>
        </p:nvCxnSpPr>
        <p:spPr>
          <a:xfrm rot="10800000">
            <a:off x="1" y="3419489"/>
            <a:ext cx="1014412" cy="539254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2" name="Google Shape;312;p51"/>
          <p:cNvCxnSpPr/>
          <p:nvPr/>
        </p:nvCxnSpPr>
        <p:spPr>
          <a:xfrm flipH="1" rot="10800000">
            <a:off x="4025693" y="3046282"/>
            <a:ext cx="1182904" cy="852353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" name="Google Shape;313;p51"/>
          <p:cNvCxnSpPr/>
          <p:nvPr/>
        </p:nvCxnSpPr>
        <p:spPr>
          <a:xfrm rot="10800000">
            <a:off x="5235497" y="2994535"/>
            <a:ext cx="1351231" cy="743528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51"/>
          <p:cNvCxnSpPr/>
          <p:nvPr/>
        </p:nvCxnSpPr>
        <p:spPr>
          <a:xfrm flipH="1" rot="10800000">
            <a:off x="6704454" y="2842421"/>
            <a:ext cx="1260377" cy="826310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51"/>
          <p:cNvCxnSpPr/>
          <p:nvPr/>
        </p:nvCxnSpPr>
        <p:spPr>
          <a:xfrm rot="10800000">
            <a:off x="2666383" y="3236909"/>
            <a:ext cx="1282369" cy="661725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51"/>
          <p:cNvCxnSpPr/>
          <p:nvPr/>
        </p:nvCxnSpPr>
        <p:spPr>
          <a:xfrm flipH="1" rot="10800000">
            <a:off x="1116075" y="3177114"/>
            <a:ext cx="1334168" cy="721520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7" name="Google Shape;317;p51"/>
          <p:cNvSpPr txBox="1"/>
          <p:nvPr/>
        </p:nvSpPr>
        <p:spPr>
          <a:xfrm>
            <a:off x="1842407" y="98859"/>
            <a:ext cx="545918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18" name="Google Shape;318;p51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319" name="Google Shape;319;p51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1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1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1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1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51"/>
          <p:cNvSpPr/>
          <p:nvPr/>
        </p:nvSpPr>
        <p:spPr>
          <a:xfrm>
            <a:off x="841585" y="3697688"/>
            <a:ext cx="441360" cy="44136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1"/>
          <p:cNvSpPr txBox="1"/>
          <p:nvPr/>
        </p:nvSpPr>
        <p:spPr>
          <a:xfrm>
            <a:off x="918526" y="3675994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sz="1100"/>
          </a:p>
        </p:txBody>
      </p:sp>
      <p:sp>
        <p:nvSpPr>
          <p:cNvPr id="326" name="Google Shape;326;p51"/>
          <p:cNvSpPr/>
          <p:nvPr/>
        </p:nvSpPr>
        <p:spPr>
          <a:xfrm>
            <a:off x="2286836" y="2956435"/>
            <a:ext cx="441360" cy="44136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2363776" y="2934740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 sz="1100"/>
          </a:p>
        </p:txBody>
      </p:sp>
      <p:sp>
        <p:nvSpPr>
          <p:cNvPr id="328" name="Google Shape;328;p51"/>
          <p:cNvSpPr/>
          <p:nvPr/>
        </p:nvSpPr>
        <p:spPr>
          <a:xfrm>
            <a:off x="3751405" y="3668731"/>
            <a:ext cx="441360" cy="44136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3828346" y="3647036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 sz="1100"/>
          </a:p>
        </p:txBody>
      </p:sp>
      <p:sp>
        <p:nvSpPr>
          <p:cNvPr id="330" name="Google Shape;330;p51"/>
          <p:cNvSpPr/>
          <p:nvPr/>
        </p:nvSpPr>
        <p:spPr>
          <a:xfrm>
            <a:off x="5031506" y="2773855"/>
            <a:ext cx="441360" cy="441360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1"/>
          <p:cNvSpPr txBox="1"/>
          <p:nvPr/>
        </p:nvSpPr>
        <p:spPr>
          <a:xfrm>
            <a:off x="5108229" y="2752160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 sz="1100"/>
          </a:p>
        </p:txBody>
      </p:sp>
      <p:sp>
        <p:nvSpPr>
          <p:cNvPr id="332" name="Google Shape;332;p51"/>
          <p:cNvSpPr/>
          <p:nvPr/>
        </p:nvSpPr>
        <p:spPr>
          <a:xfrm>
            <a:off x="6391502" y="3517383"/>
            <a:ext cx="441360" cy="44136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6468442" y="3495688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</a:t>
            </a:r>
            <a:endParaRPr sz="1100"/>
          </a:p>
        </p:txBody>
      </p:sp>
      <p:sp>
        <p:nvSpPr>
          <p:cNvPr id="334" name="Google Shape;334;p51"/>
          <p:cNvSpPr/>
          <p:nvPr/>
        </p:nvSpPr>
        <p:spPr>
          <a:xfrm>
            <a:off x="7797255" y="2599281"/>
            <a:ext cx="441360" cy="44136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7874197" y="2577587"/>
            <a:ext cx="287477" cy="484748"/>
          </a:xfrm>
          <a:prstGeom prst="rect">
            <a:avLst/>
          </a:prstGeom>
          <a:noFill/>
          <a:ln>
            <a:noFill/>
          </a:ln>
          <a:effectLst>
            <a:outerShdw blurRad="63500" sx="104999" rotWithShape="0" algn="ctr" sy="104999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E3E3E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</a:t>
            </a:r>
            <a:endParaRPr sz="1100"/>
          </a:p>
        </p:txBody>
      </p:sp>
      <p:grpSp>
        <p:nvGrpSpPr>
          <p:cNvPr id="335" name="Google Shape;335;p51"/>
          <p:cNvGrpSpPr/>
          <p:nvPr/>
        </p:nvGrpSpPr>
        <p:grpSpPr>
          <a:xfrm>
            <a:off x="283980" y="2857201"/>
            <a:ext cx="1594880" cy="677561"/>
            <a:chOff x="378640" y="3809602"/>
            <a:chExt cx="2126507" cy="903414"/>
          </a:xfrm>
        </p:grpSpPr>
        <p:sp>
          <p:nvSpPr>
            <p:cNvPr id="336" name="Google Shape;336;p51"/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EF3078"/>
                  </a:solidFill>
                  <a:latin typeface="Do Hyeon"/>
                  <a:ea typeface="Do Hyeon"/>
                  <a:cs typeface="Do Hyeon"/>
                  <a:sym typeface="Do Hyeon"/>
                </a:rPr>
                <a:t>기획의도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37" name="Google Shape;337;p51"/>
            <p:cNvSpPr txBox="1"/>
            <p:nvPr/>
          </p:nvSpPr>
          <p:spPr>
            <a:xfrm>
              <a:off x="378640" y="4128241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우리가 프로젝트 주제를 선정한 이유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38" name="Google Shape;338;p51"/>
          <p:cNvGrpSpPr/>
          <p:nvPr/>
        </p:nvGrpSpPr>
        <p:grpSpPr>
          <a:xfrm>
            <a:off x="1710894" y="2126646"/>
            <a:ext cx="1594880" cy="677561"/>
            <a:chOff x="2281192" y="2835528"/>
            <a:chExt cx="2126507" cy="903414"/>
          </a:xfrm>
        </p:grpSpPr>
        <p:sp>
          <p:nvSpPr>
            <p:cNvPr id="339" name="Google Shape;339;p51"/>
            <p:cNvSpPr txBox="1"/>
            <p:nvPr/>
          </p:nvSpPr>
          <p:spPr>
            <a:xfrm>
              <a:off x="2281192" y="2835528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03A1A4"/>
                  </a:solidFill>
                  <a:latin typeface="Do Hyeon"/>
                  <a:ea typeface="Do Hyeon"/>
                  <a:cs typeface="Do Hyeon"/>
                  <a:sym typeface="Do Hyeon"/>
                </a:rPr>
                <a:t>분석설계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40" name="Google Shape;340;p51"/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개발과정, 요구사항분석, Class, Use Case, DB, 스토리보드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41" name="Google Shape;341;p51"/>
          <p:cNvGrpSpPr/>
          <p:nvPr/>
        </p:nvGrpSpPr>
        <p:grpSpPr>
          <a:xfrm>
            <a:off x="3184887" y="2904047"/>
            <a:ext cx="1594880" cy="677561"/>
            <a:chOff x="4246516" y="3872063"/>
            <a:chExt cx="2126507" cy="903414"/>
          </a:xfrm>
        </p:grpSpPr>
        <p:sp>
          <p:nvSpPr>
            <p:cNvPr id="342" name="Google Shape;342;p51"/>
            <p:cNvSpPr txBox="1"/>
            <p:nvPr/>
          </p:nvSpPr>
          <p:spPr>
            <a:xfrm>
              <a:off x="4246516" y="3872063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EE9524"/>
                  </a:solidFill>
                  <a:latin typeface="Do Hyeon"/>
                  <a:ea typeface="Do Hyeon"/>
                  <a:cs typeface="Do Hyeon"/>
                  <a:sym typeface="Do Hyeon"/>
                </a:rPr>
                <a:t>기술시연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43" name="Google Shape;343;p51"/>
            <p:cNvSpPr txBox="1"/>
            <p:nvPr/>
          </p:nvSpPr>
          <p:spPr>
            <a:xfrm>
              <a:off x="4246516" y="4190702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실제 페이지 동작 시연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44" name="Google Shape;344;p51"/>
          <p:cNvGrpSpPr/>
          <p:nvPr/>
        </p:nvGrpSpPr>
        <p:grpSpPr>
          <a:xfrm>
            <a:off x="4457551" y="2019293"/>
            <a:ext cx="1594880" cy="677561"/>
            <a:chOff x="5943402" y="2692391"/>
            <a:chExt cx="2126507" cy="903414"/>
          </a:xfrm>
        </p:grpSpPr>
        <p:sp>
          <p:nvSpPr>
            <p:cNvPr id="345" name="Google Shape;345;p51"/>
            <p:cNvSpPr txBox="1"/>
            <p:nvPr/>
          </p:nvSpPr>
          <p:spPr>
            <a:xfrm>
              <a:off x="5943402" y="2692391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385723"/>
                  </a:solidFill>
                  <a:latin typeface="Do Hyeon"/>
                  <a:ea typeface="Do Hyeon"/>
                  <a:cs typeface="Do Hyeon"/>
                  <a:sym typeface="Do Hyeon"/>
                </a:rPr>
                <a:t>기술소개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46" name="Google Shape;346;p51"/>
            <p:cNvSpPr txBox="1"/>
            <p:nvPr/>
          </p:nvSpPr>
          <p:spPr>
            <a:xfrm>
              <a:off x="5943402" y="3011030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사용한 기술 소개 및 간단한 브리핑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47" name="Google Shape;347;p51"/>
          <p:cNvGrpSpPr/>
          <p:nvPr/>
        </p:nvGrpSpPr>
        <p:grpSpPr>
          <a:xfrm>
            <a:off x="5807115" y="2733664"/>
            <a:ext cx="1594880" cy="677560"/>
            <a:chOff x="7742820" y="3644885"/>
            <a:chExt cx="2126507" cy="903414"/>
          </a:xfrm>
        </p:grpSpPr>
        <p:sp>
          <p:nvSpPr>
            <p:cNvPr id="348" name="Google Shape;348;p51"/>
            <p:cNvSpPr txBox="1"/>
            <p:nvPr/>
          </p:nvSpPr>
          <p:spPr>
            <a:xfrm>
              <a:off x="7742820" y="3644885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00B0F0"/>
                  </a:solidFill>
                  <a:latin typeface="Do Hyeon"/>
                  <a:ea typeface="Do Hyeon"/>
                  <a:cs typeface="Do Hyeon"/>
                  <a:sym typeface="Do Hyeon"/>
                </a:rPr>
                <a:t>팀원소개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49" name="Google Shape;349;p51"/>
            <p:cNvSpPr txBox="1"/>
            <p:nvPr/>
          </p:nvSpPr>
          <p:spPr>
            <a:xfrm>
              <a:off x="7742820" y="3963524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팀원들에 대한 소개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50" name="Google Shape;350;p51"/>
          <p:cNvGrpSpPr/>
          <p:nvPr/>
        </p:nvGrpSpPr>
        <p:grpSpPr>
          <a:xfrm>
            <a:off x="7215016" y="1842748"/>
            <a:ext cx="1594880" cy="677560"/>
            <a:chOff x="9620021" y="2456997"/>
            <a:chExt cx="2126507" cy="903414"/>
          </a:xfrm>
        </p:grpSpPr>
        <p:sp>
          <p:nvSpPr>
            <p:cNvPr id="351" name="Google Shape;351;p51"/>
            <p:cNvSpPr txBox="1"/>
            <p:nvPr/>
          </p:nvSpPr>
          <p:spPr>
            <a:xfrm>
              <a:off x="9620021" y="2456997"/>
              <a:ext cx="21265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rgbClr val="EF3078"/>
                  </a:solidFill>
                  <a:latin typeface="Do Hyeon"/>
                  <a:ea typeface="Do Hyeon"/>
                  <a:cs typeface="Do Hyeon"/>
                  <a:sym typeface="Do Hyeon"/>
                </a:rPr>
                <a:t>개발후기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52" name="Google Shape;352;p51"/>
            <p:cNvSpPr txBox="1"/>
            <p:nvPr/>
          </p:nvSpPr>
          <p:spPr>
            <a:xfrm>
              <a:off x="9620021" y="2775636"/>
              <a:ext cx="212650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프로젝트 개발</a:t>
              </a:r>
              <a:endParaRPr b="1" sz="1200">
                <a:solidFill>
                  <a:srgbClr val="A6A6A6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A6A6A6"/>
                  </a:solidFill>
                  <a:latin typeface="Do Hyeon"/>
                  <a:ea typeface="Do Hyeon"/>
                  <a:cs typeface="Do Hyeon"/>
                  <a:sym typeface="Do Hyeon"/>
                </a:rPr>
                <a:t>소감 및 후기</a:t>
              </a:r>
              <a:endParaRPr sz="11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기획의도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58" name="Google Shape;358;p52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359" name="Google Shape;359;p52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4" name="Google Shape;364;p52"/>
          <p:cNvPicPr preferRelativeResize="0"/>
          <p:nvPr/>
        </p:nvPicPr>
        <p:blipFill rotWithShape="1">
          <a:blip r:embed="rId3">
            <a:alphaModFix/>
          </a:blip>
          <a:srcRect b="8304" l="14674" r="43975" t="9228"/>
          <a:stretch/>
        </p:blipFill>
        <p:spPr>
          <a:xfrm>
            <a:off x="222250" y="1141725"/>
            <a:ext cx="2911400" cy="32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2"/>
          <p:cNvSpPr txBox="1"/>
          <p:nvPr/>
        </p:nvSpPr>
        <p:spPr>
          <a:xfrm>
            <a:off x="6870300" y="2161975"/>
            <a:ext cx="20961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4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해외여행 위주의 </a:t>
            </a:r>
            <a:endParaRPr sz="24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4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기존사이트들</a:t>
            </a:r>
            <a:endParaRPr sz="24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707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66" name="Google Shape;366;p52"/>
          <p:cNvPicPr preferRelativeResize="0"/>
          <p:nvPr/>
        </p:nvPicPr>
        <p:blipFill rotWithShape="1">
          <a:blip r:embed="rId4">
            <a:alphaModFix/>
          </a:blip>
          <a:srcRect b="11132" l="38371" r="15774" t="8254"/>
          <a:stretch/>
        </p:blipFill>
        <p:spPr>
          <a:xfrm>
            <a:off x="3321475" y="1141725"/>
            <a:ext cx="3302724" cy="32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/>
        </p:nvSpPr>
        <p:spPr>
          <a:xfrm>
            <a:off x="1842407" y="98859"/>
            <a:ext cx="545918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기획의도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72" name="Google Shape;372;p53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373" name="Google Shape;373;p53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3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53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53"/>
          <p:cNvGrpSpPr/>
          <p:nvPr/>
        </p:nvGrpSpPr>
        <p:grpSpPr>
          <a:xfrm>
            <a:off x="3190375" y="1528100"/>
            <a:ext cx="2683575" cy="2683575"/>
            <a:chOff x="4253833" y="2037467"/>
            <a:chExt cx="3578100" cy="3578100"/>
          </a:xfrm>
        </p:grpSpPr>
        <p:sp>
          <p:nvSpPr>
            <p:cNvPr id="379" name="Google Shape;379;p53"/>
            <p:cNvSpPr/>
            <p:nvPr/>
          </p:nvSpPr>
          <p:spPr>
            <a:xfrm>
              <a:off x="4253833" y="2037467"/>
              <a:ext cx="3578100" cy="35781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3"/>
            <p:cNvSpPr txBox="1"/>
            <p:nvPr/>
          </p:nvSpPr>
          <p:spPr>
            <a:xfrm>
              <a:off x="4664691" y="2975201"/>
              <a:ext cx="2756400" cy="18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2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여행</a:t>
              </a:r>
              <a:endParaRPr sz="72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81" name="Google Shape;381;p53"/>
          <p:cNvGrpSpPr/>
          <p:nvPr/>
        </p:nvGrpSpPr>
        <p:grpSpPr>
          <a:xfrm>
            <a:off x="1300562" y="1222293"/>
            <a:ext cx="1453558" cy="1453558"/>
            <a:chOff x="1733971" y="1629656"/>
            <a:chExt cx="2133820" cy="2133820"/>
          </a:xfrm>
        </p:grpSpPr>
        <p:sp>
          <p:nvSpPr>
            <p:cNvPr id="382" name="Google Shape;382;p53"/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53"/>
            <p:cNvSpPr txBox="1"/>
            <p:nvPr/>
          </p:nvSpPr>
          <p:spPr>
            <a:xfrm>
              <a:off x="1829199" y="2187573"/>
              <a:ext cx="1943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1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국내</a:t>
              </a:r>
              <a:endParaRPr sz="11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84" name="Google Shape;384;p53"/>
          <p:cNvGrpSpPr/>
          <p:nvPr/>
        </p:nvGrpSpPr>
        <p:grpSpPr>
          <a:xfrm>
            <a:off x="1298562" y="3185327"/>
            <a:ext cx="1457550" cy="1287675"/>
            <a:chOff x="1620732" y="4238270"/>
            <a:chExt cx="1943400" cy="1716900"/>
          </a:xfrm>
        </p:grpSpPr>
        <p:sp>
          <p:nvSpPr>
            <p:cNvPr id="385" name="Google Shape;385;p53"/>
            <p:cNvSpPr/>
            <p:nvPr/>
          </p:nvSpPr>
          <p:spPr>
            <a:xfrm>
              <a:off x="1733968" y="4238270"/>
              <a:ext cx="1716900" cy="17169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53"/>
            <p:cNvSpPr txBox="1"/>
            <p:nvPr/>
          </p:nvSpPr>
          <p:spPr>
            <a:xfrm>
              <a:off x="1620732" y="4821753"/>
              <a:ext cx="1943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플래너</a:t>
              </a:r>
              <a:endParaRPr sz="2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87" name="Google Shape;387;p53"/>
          <p:cNvGrpSpPr/>
          <p:nvPr/>
        </p:nvGrpSpPr>
        <p:grpSpPr>
          <a:xfrm>
            <a:off x="52367" y="2490008"/>
            <a:ext cx="1457550" cy="1021302"/>
            <a:chOff x="69823" y="3320011"/>
            <a:chExt cx="1943400" cy="1361736"/>
          </a:xfrm>
        </p:grpSpPr>
        <p:sp>
          <p:nvSpPr>
            <p:cNvPr id="388" name="Google Shape;388;p53"/>
            <p:cNvSpPr/>
            <p:nvPr/>
          </p:nvSpPr>
          <p:spPr>
            <a:xfrm>
              <a:off x="372235" y="3320011"/>
              <a:ext cx="1361736" cy="136173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53"/>
            <p:cNvSpPr txBox="1"/>
            <p:nvPr/>
          </p:nvSpPr>
          <p:spPr>
            <a:xfrm>
              <a:off x="69823" y="3715056"/>
              <a:ext cx="1943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투어</a:t>
              </a:r>
              <a:endParaRPr sz="11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390" name="Google Shape;390;p53"/>
          <p:cNvSpPr txBox="1"/>
          <p:nvPr/>
        </p:nvSpPr>
        <p:spPr>
          <a:xfrm>
            <a:off x="6935965" y="1361819"/>
            <a:ext cx="132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00B0F0"/>
                </a:solidFill>
                <a:latin typeface="Do Hyeon"/>
                <a:ea typeface="Do Hyeon"/>
                <a:cs typeface="Do Hyeon"/>
                <a:sym typeface="Do Hyeon"/>
              </a:rPr>
              <a:t>호텔 예약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7362873" y="2696764"/>
            <a:ext cx="132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9900"/>
                </a:solidFill>
                <a:latin typeface="Do Hyeon"/>
                <a:ea typeface="Do Hyeon"/>
                <a:cs typeface="Do Hyeon"/>
                <a:sym typeface="Do Hyeon"/>
              </a:rPr>
              <a:t>투어 정보</a:t>
            </a:r>
            <a:endParaRPr sz="2400">
              <a:solidFill>
                <a:srgbClr val="FF99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2" name="Google Shape;392;p53"/>
          <p:cNvSpPr txBox="1"/>
          <p:nvPr/>
        </p:nvSpPr>
        <p:spPr>
          <a:xfrm>
            <a:off x="6935953" y="3946441"/>
            <a:ext cx="132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3078"/>
                </a:solidFill>
                <a:latin typeface="Do Hyeon"/>
                <a:ea typeface="Do Hyeon"/>
                <a:cs typeface="Do Hyeon"/>
                <a:sym typeface="Do Hyeon"/>
              </a:rPr>
              <a:t>동행</a:t>
            </a:r>
            <a:endParaRPr sz="2400">
              <a:solidFill>
                <a:srgbClr val="EF30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93" name="Google Shape;393;p53"/>
          <p:cNvGrpSpPr/>
          <p:nvPr/>
        </p:nvGrpSpPr>
        <p:grpSpPr>
          <a:xfrm>
            <a:off x="6390322" y="2440096"/>
            <a:ext cx="859659" cy="859659"/>
            <a:chOff x="8520429" y="3253462"/>
            <a:chExt cx="1146212" cy="1146212"/>
          </a:xfrm>
        </p:grpSpPr>
        <p:sp>
          <p:nvSpPr>
            <p:cNvPr id="394" name="Google Shape;394;p53"/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5" name="Google Shape;395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43653" y="3476686"/>
              <a:ext cx="699764" cy="699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53"/>
          <p:cNvGrpSpPr/>
          <p:nvPr/>
        </p:nvGrpSpPr>
        <p:grpSpPr>
          <a:xfrm>
            <a:off x="5949175" y="1140444"/>
            <a:ext cx="859659" cy="859659"/>
            <a:chOff x="7932233" y="1520592"/>
            <a:chExt cx="1146212" cy="1146212"/>
          </a:xfrm>
        </p:grpSpPr>
        <p:sp>
          <p:nvSpPr>
            <p:cNvPr id="397" name="Google Shape;397;p53"/>
            <p:cNvSpPr/>
            <p:nvPr/>
          </p:nvSpPr>
          <p:spPr>
            <a:xfrm>
              <a:off x="7932233" y="1520592"/>
              <a:ext cx="1146212" cy="11462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8" name="Google Shape;398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711" y="1664946"/>
              <a:ext cx="771256" cy="7712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53"/>
          <p:cNvGrpSpPr/>
          <p:nvPr/>
        </p:nvGrpSpPr>
        <p:grpSpPr>
          <a:xfrm>
            <a:off x="5949175" y="3739749"/>
            <a:ext cx="859659" cy="859659"/>
            <a:chOff x="7932233" y="4986332"/>
            <a:chExt cx="1146212" cy="1146212"/>
          </a:xfrm>
        </p:grpSpPr>
        <p:sp>
          <p:nvSpPr>
            <p:cNvPr id="400" name="Google Shape;400;p53"/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1" name="Google Shape;401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54"/>
          <p:cNvCxnSpPr/>
          <p:nvPr/>
        </p:nvCxnSpPr>
        <p:spPr>
          <a:xfrm>
            <a:off x="4631316" y="2996489"/>
            <a:ext cx="1689652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7" name="Google Shape;407;p54"/>
          <p:cNvCxnSpPr/>
          <p:nvPr/>
        </p:nvCxnSpPr>
        <p:spPr>
          <a:xfrm>
            <a:off x="6309761" y="2996489"/>
            <a:ext cx="1689652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8" name="Google Shape;408;p54"/>
          <p:cNvCxnSpPr/>
          <p:nvPr/>
        </p:nvCxnSpPr>
        <p:spPr>
          <a:xfrm>
            <a:off x="7999414" y="2996489"/>
            <a:ext cx="1153886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9" name="Google Shape;409;p54"/>
          <p:cNvCxnSpPr/>
          <p:nvPr/>
        </p:nvCxnSpPr>
        <p:spPr>
          <a:xfrm>
            <a:off x="2933504" y="2996489"/>
            <a:ext cx="1689652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0" name="Google Shape;410;p54"/>
          <p:cNvCxnSpPr/>
          <p:nvPr/>
        </p:nvCxnSpPr>
        <p:spPr>
          <a:xfrm>
            <a:off x="1243430" y="2996489"/>
            <a:ext cx="1689652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" name="Google Shape;411;p54"/>
          <p:cNvSpPr/>
          <p:nvPr/>
        </p:nvSpPr>
        <p:spPr>
          <a:xfrm>
            <a:off x="862948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2" name="Google Shape;412;p54"/>
          <p:cNvCxnSpPr/>
          <p:nvPr/>
        </p:nvCxnSpPr>
        <p:spPr>
          <a:xfrm>
            <a:off x="0" y="2996489"/>
            <a:ext cx="1153886" cy="0"/>
          </a:xfrm>
          <a:prstGeom prst="straightConnector1">
            <a:avLst/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3" name="Google Shape;413;p54"/>
          <p:cNvSpPr/>
          <p:nvPr/>
        </p:nvSpPr>
        <p:spPr>
          <a:xfrm>
            <a:off x="1136196" y="2925052"/>
            <a:ext cx="142875" cy="142875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4"/>
          <p:cNvSpPr/>
          <p:nvPr/>
        </p:nvSpPr>
        <p:spPr>
          <a:xfrm>
            <a:off x="1046899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03A1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4"/>
          <p:cNvSpPr/>
          <p:nvPr/>
        </p:nvSpPr>
        <p:spPr>
          <a:xfrm>
            <a:off x="947245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54"/>
          <p:cNvCxnSpPr/>
          <p:nvPr/>
        </p:nvCxnSpPr>
        <p:spPr>
          <a:xfrm rot="10800000">
            <a:off x="1207634" y="3256879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03A1A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54"/>
          <p:cNvSpPr/>
          <p:nvPr/>
        </p:nvSpPr>
        <p:spPr>
          <a:xfrm>
            <a:off x="1161044" y="4013069"/>
            <a:ext cx="93180" cy="9318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410930" y="4202239"/>
            <a:ext cx="2400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프로젝트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적절한 주제 선정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9" name="Google Shape;419;p54"/>
          <p:cNvSpPr/>
          <p:nvPr/>
        </p:nvSpPr>
        <p:spPr>
          <a:xfrm rot="5400000">
            <a:off x="2541806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4"/>
          <p:cNvSpPr/>
          <p:nvPr/>
        </p:nvSpPr>
        <p:spPr>
          <a:xfrm>
            <a:off x="2815054" y="2925052"/>
            <a:ext cx="142875" cy="142875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4"/>
          <p:cNvSpPr/>
          <p:nvPr/>
        </p:nvSpPr>
        <p:spPr>
          <a:xfrm>
            <a:off x="2725757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EE9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4"/>
          <p:cNvSpPr/>
          <p:nvPr/>
        </p:nvSpPr>
        <p:spPr>
          <a:xfrm>
            <a:off x="2626103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54"/>
          <p:cNvCxnSpPr/>
          <p:nvPr/>
        </p:nvCxnSpPr>
        <p:spPr>
          <a:xfrm rot="10800000">
            <a:off x="2886493" y="1961060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EE952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p54"/>
          <p:cNvSpPr/>
          <p:nvPr/>
        </p:nvSpPr>
        <p:spPr>
          <a:xfrm>
            <a:off x="2839902" y="1926293"/>
            <a:ext cx="93180" cy="931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2170050" y="3286950"/>
            <a:ext cx="1414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EE9524"/>
                </a:solidFill>
                <a:latin typeface="Do Hyeon"/>
                <a:ea typeface="Do Hyeon"/>
                <a:cs typeface="Do Hyeon"/>
                <a:sym typeface="Do Hyeon"/>
              </a:rPr>
              <a:t>요구분석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2025392" y="1444581"/>
            <a:ext cx="240078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요구사항 분석 및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요구사항 명세서 작성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7" name="Google Shape;427;p54"/>
          <p:cNvSpPr/>
          <p:nvPr/>
        </p:nvSpPr>
        <p:spPr>
          <a:xfrm>
            <a:off x="4231881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4"/>
          <p:cNvSpPr/>
          <p:nvPr/>
        </p:nvSpPr>
        <p:spPr>
          <a:xfrm>
            <a:off x="4505129" y="2925052"/>
            <a:ext cx="142875" cy="142875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4"/>
          <p:cNvSpPr/>
          <p:nvPr/>
        </p:nvSpPr>
        <p:spPr>
          <a:xfrm>
            <a:off x="4415832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EF307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4"/>
          <p:cNvSpPr/>
          <p:nvPr/>
        </p:nvSpPr>
        <p:spPr>
          <a:xfrm>
            <a:off x="4316178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54"/>
          <p:cNvCxnSpPr/>
          <p:nvPr/>
        </p:nvCxnSpPr>
        <p:spPr>
          <a:xfrm rot="10800000">
            <a:off x="4576567" y="3256879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EF307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p54"/>
          <p:cNvSpPr/>
          <p:nvPr/>
        </p:nvSpPr>
        <p:spPr>
          <a:xfrm>
            <a:off x="4529977" y="4013069"/>
            <a:ext cx="93180" cy="931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4"/>
          <p:cNvSpPr txBox="1"/>
          <p:nvPr/>
        </p:nvSpPr>
        <p:spPr>
          <a:xfrm>
            <a:off x="4008297" y="2221373"/>
            <a:ext cx="113654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EF3078"/>
                </a:solidFill>
                <a:latin typeface="Do Hyeon"/>
                <a:ea typeface="Do Hyeon"/>
                <a:cs typeface="Do Hyeon"/>
                <a:sym typeface="Do Hyeon"/>
              </a:rPr>
              <a:t>설계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4" name="Google Shape;434;p54"/>
          <p:cNvSpPr txBox="1"/>
          <p:nvPr/>
        </p:nvSpPr>
        <p:spPr>
          <a:xfrm>
            <a:off x="3779863" y="4202239"/>
            <a:ext cx="240078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스토리보드 작성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Class / DB 구조 설계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5" name="Google Shape;435;p54"/>
          <p:cNvSpPr/>
          <p:nvPr/>
        </p:nvSpPr>
        <p:spPr>
          <a:xfrm rot="5400000">
            <a:off x="5929693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4"/>
          <p:cNvSpPr/>
          <p:nvPr/>
        </p:nvSpPr>
        <p:spPr>
          <a:xfrm>
            <a:off x="6202941" y="2925052"/>
            <a:ext cx="142875" cy="142875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4"/>
          <p:cNvSpPr/>
          <p:nvPr/>
        </p:nvSpPr>
        <p:spPr>
          <a:xfrm>
            <a:off x="6113644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1C7C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4"/>
          <p:cNvSpPr/>
          <p:nvPr/>
        </p:nvSpPr>
        <p:spPr>
          <a:xfrm>
            <a:off x="6013990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" name="Google Shape;439;p54"/>
          <p:cNvCxnSpPr/>
          <p:nvPr/>
        </p:nvCxnSpPr>
        <p:spPr>
          <a:xfrm rot="10800000">
            <a:off x="6274379" y="1961060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1C7CB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p54"/>
          <p:cNvSpPr/>
          <p:nvPr/>
        </p:nvSpPr>
        <p:spPr>
          <a:xfrm>
            <a:off x="6227788" y="1926293"/>
            <a:ext cx="93180" cy="931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4"/>
          <p:cNvSpPr txBox="1"/>
          <p:nvPr/>
        </p:nvSpPr>
        <p:spPr>
          <a:xfrm>
            <a:off x="5706109" y="3286958"/>
            <a:ext cx="113654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3000">
                <a:solidFill>
                  <a:srgbClr val="1C7CBB"/>
                </a:solidFill>
                <a:latin typeface="Do Hyeon"/>
                <a:ea typeface="Do Hyeon"/>
                <a:cs typeface="Do Hyeon"/>
                <a:sym typeface="Do Hyeon"/>
              </a:rPr>
              <a:t>구현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2" name="Google Shape;442;p54"/>
          <p:cNvSpPr txBox="1"/>
          <p:nvPr/>
        </p:nvSpPr>
        <p:spPr>
          <a:xfrm>
            <a:off x="5413278" y="1444581"/>
            <a:ext cx="240078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코딩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3" name="Google Shape;443;p54"/>
          <p:cNvSpPr/>
          <p:nvPr/>
        </p:nvSpPr>
        <p:spPr>
          <a:xfrm>
            <a:off x="7608138" y="2651803"/>
            <a:ext cx="689372" cy="689372"/>
          </a:xfrm>
          <a:prstGeom prst="arc">
            <a:avLst>
              <a:gd fmla="val 5420354" name="adj1"/>
              <a:gd fmla="val 10853341" name="adj2"/>
            </a:avLst>
          </a:prstGeom>
          <a:noFill/>
          <a:ln cap="flat" cmpd="sng" w="190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4"/>
          <p:cNvSpPr/>
          <p:nvPr/>
        </p:nvSpPr>
        <p:spPr>
          <a:xfrm>
            <a:off x="7881386" y="2925052"/>
            <a:ext cx="142875" cy="142875"/>
          </a:xfrm>
          <a:prstGeom prst="ellipse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4"/>
          <p:cNvSpPr/>
          <p:nvPr/>
        </p:nvSpPr>
        <p:spPr>
          <a:xfrm>
            <a:off x="7792089" y="2835754"/>
            <a:ext cx="321469" cy="321469"/>
          </a:xfrm>
          <a:prstGeom prst="donut">
            <a:avLst>
              <a:gd fmla="val 5281" name="adj"/>
            </a:avLst>
          </a:prstGeom>
          <a:solidFill>
            <a:srgbClr val="38562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4"/>
          <p:cNvSpPr/>
          <p:nvPr/>
        </p:nvSpPr>
        <p:spPr>
          <a:xfrm>
            <a:off x="7692435" y="2736100"/>
            <a:ext cx="520778" cy="520778"/>
          </a:xfrm>
          <a:prstGeom prst="donut">
            <a:avLst>
              <a:gd fmla="val 2879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54"/>
          <p:cNvCxnSpPr/>
          <p:nvPr/>
        </p:nvCxnSpPr>
        <p:spPr>
          <a:xfrm rot="10800000">
            <a:off x="7952824" y="3256879"/>
            <a:ext cx="0" cy="775040"/>
          </a:xfrm>
          <a:prstGeom prst="straightConnector1">
            <a:avLst/>
          </a:prstGeom>
          <a:noFill/>
          <a:ln cap="flat" cmpd="sng" w="19050">
            <a:solidFill>
              <a:srgbClr val="38562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54"/>
          <p:cNvSpPr/>
          <p:nvPr/>
        </p:nvSpPr>
        <p:spPr>
          <a:xfrm>
            <a:off x="7906234" y="4013069"/>
            <a:ext cx="93180" cy="93180"/>
          </a:xfrm>
          <a:prstGeom prst="ellipse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4"/>
          <p:cNvSpPr txBox="1"/>
          <p:nvPr/>
        </p:nvSpPr>
        <p:spPr>
          <a:xfrm>
            <a:off x="7028375" y="1677825"/>
            <a:ext cx="1848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8562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385623"/>
                </a:solidFill>
                <a:latin typeface="Do Hyeon"/>
                <a:ea typeface="Do Hyeon"/>
                <a:cs typeface="Do Hyeon"/>
                <a:sym typeface="Do Hyeon"/>
              </a:rPr>
              <a:t>유지보수</a:t>
            </a:r>
            <a:endParaRPr sz="3000">
              <a:solidFill>
                <a:srgbClr val="38562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7032675" y="4169988"/>
            <a:ext cx="240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프로젝트 테스트 및 유지보수</a:t>
            </a:r>
            <a:endParaRPr sz="1200">
              <a:solidFill>
                <a:srgbClr val="75707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757070"/>
                </a:solidFill>
                <a:latin typeface="Do Hyeon"/>
                <a:ea typeface="Do Hyeon"/>
                <a:cs typeface="Do Hyeon"/>
                <a:sym typeface="Do Hyeon"/>
              </a:rPr>
              <a:t>프로젝트 종료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451" name="Google Shape;451;p54"/>
          <p:cNvCxnSpPr/>
          <p:nvPr/>
        </p:nvCxnSpPr>
        <p:spPr>
          <a:xfrm>
            <a:off x="488743" y="4659282"/>
            <a:ext cx="1536649" cy="0"/>
          </a:xfrm>
          <a:prstGeom prst="straightConnector1">
            <a:avLst/>
          </a:prstGeom>
          <a:noFill/>
          <a:ln cap="flat" cmpd="sng" w="19050">
            <a:solidFill>
              <a:srgbClr val="03A1A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54"/>
          <p:cNvCxnSpPr/>
          <p:nvPr/>
        </p:nvCxnSpPr>
        <p:spPr>
          <a:xfrm>
            <a:off x="3848704" y="4659282"/>
            <a:ext cx="1536649" cy="0"/>
          </a:xfrm>
          <a:prstGeom prst="straightConnector1">
            <a:avLst/>
          </a:prstGeom>
          <a:noFill/>
          <a:ln cap="flat" cmpd="sng" w="19050">
            <a:solidFill>
              <a:srgbClr val="EF307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3" name="Google Shape;453;p54"/>
          <p:cNvCxnSpPr/>
          <p:nvPr/>
        </p:nvCxnSpPr>
        <p:spPr>
          <a:xfrm>
            <a:off x="7117875" y="4673120"/>
            <a:ext cx="1536600" cy="0"/>
          </a:xfrm>
          <a:prstGeom prst="straightConnector1">
            <a:avLst/>
          </a:prstGeom>
          <a:noFill/>
          <a:ln cap="flat" cmpd="sng" w="19050">
            <a:solidFill>
              <a:srgbClr val="3856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4" name="Google Shape;454;p54"/>
          <p:cNvCxnSpPr/>
          <p:nvPr/>
        </p:nvCxnSpPr>
        <p:spPr>
          <a:xfrm>
            <a:off x="2105977" y="1376484"/>
            <a:ext cx="1536649" cy="0"/>
          </a:xfrm>
          <a:prstGeom prst="straightConnector1">
            <a:avLst/>
          </a:prstGeom>
          <a:noFill/>
          <a:ln cap="flat" cmpd="sng" w="19050">
            <a:solidFill>
              <a:srgbClr val="EE952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" name="Google Shape;455;p54"/>
          <p:cNvCxnSpPr/>
          <p:nvPr/>
        </p:nvCxnSpPr>
        <p:spPr>
          <a:xfrm>
            <a:off x="5496021" y="1376484"/>
            <a:ext cx="1536649" cy="0"/>
          </a:xfrm>
          <a:prstGeom prst="straightConnector1">
            <a:avLst/>
          </a:prstGeom>
          <a:noFill/>
          <a:ln cap="flat" cmpd="sng" w="19050">
            <a:solidFill>
              <a:srgbClr val="1C7CB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6" name="Google Shape;456;p54"/>
          <p:cNvSpPr txBox="1"/>
          <p:nvPr/>
        </p:nvSpPr>
        <p:spPr>
          <a:xfrm>
            <a:off x="1842407" y="98859"/>
            <a:ext cx="5459186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개발 과정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57" name="Google Shape;457;p54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458" name="Google Shape;458;p54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4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4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4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4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54"/>
          <p:cNvSpPr txBox="1"/>
          <p:nvPr/>
        </p:nvSpPr>
        <p:spPr>
          <a:xfrm>
            <a:off x="362825" y="2197425"/>
            <a:ext cx="168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03A1A4"/>
                </a:solidFill>
                <a:latin typeface="Do Hyeon"/>
                <a:ea typeface="Do Hyeon"/>
                <a:cs typeface="Do Hyeon"/>
                <a:sym typeface="Do Hyeon"/>
              </a:rPr>
              <a:t>주제선정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개발 일정표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69" name="Google Shape;469;p55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470" name="Google Shape;470;p5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5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5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75" name="Google Shape;475;p55"/>
          <p:cNvGraphicFramePr/>
          <p:nvPr/>
        </p:nvGraphicFramePr>
        <p:xfrm>
          <a:off x="150700" y="11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{33A074CD-5B58-4C89-B11B-B5654186938C}</a:tableStyleId>
              </a:tblPr>
              <a:tblGrid>
                <a:gridCol w="1247325"/>
                <a:gridCol w="1247325"/>
                <a:gridCol w="1247325"/>
                <a:gridCol w="1247325"/>
                <a:gridCol w="1247325"/>
                <a:gridCol w="1312200"/>
                <a:gridCol w="118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팀원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1주차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2주차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3주차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4주차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5주차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6주차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남건우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아이디어회의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주제선정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요구사항분석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메뉴설계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화면설계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DB구축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구현방식 결정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플래너UI개발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MAP구현,API이용한 데이터 검색 구현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플래너CRUD구현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커뮤니티에서 플래너 로딩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PDF등 기타기능 구현 및 테스트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최준호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북킹,결제 기능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로그인,SNS연동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 및 session관리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테스트, 산출물 작성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임도영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메인화면UI개발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자유게시판,질문게시판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투게더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여행후기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플래너 커뮤니티 개발 및 테스트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최지은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이벤트 게시판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업데이트 게시판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이용방법 게시판 개발 및 테스트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선현주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헤더,풋터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1:1문의 게시판 개발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FAQ게시판,이용약관 등 구현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및 오류수정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요구명세서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81" name="Google Shape;481;p56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482" name="Google Shape;482;p56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56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87" name="Google Shape;487;p56"/>
          <p:cNvGraphicFramePr/>
          <p:nvPr/>
        </p:nvGraphicFramePr>
        <p:xfrm>
          <a:off x="447375" y="10604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{5998AE45-6C16-4D49-80C6-762F5F77107C}</a:tableStyleId>
              </a:tblPr>
              <a:tblGrid>
                <a:gridCol w="455375"/>
                <a:gridCol w="283575"/>
                <a:gridCol w="1835675"/>
                <a:gridCol w="307625"/>
              </a:tblGrid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메뉴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요구사항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난이도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메인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여행사이트 같은 디자인과 관광에 대한 정보, 광고를 표현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회원의 로그인과 회원가입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회원들의 문의와 질문에 대한 답변을 할 수 있는 공간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마이페이지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회원정보 수정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회원탈퇴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자신의 홈페이지 활동 내용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 작성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플래너를 한눈에 볼수 있는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부킹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 계획에 앞서 여행지에 대한 정보를 얻을 수 있는 공간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여행지에 대한 정보를 상세하게 얻을 수 있는 공간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여행지에서 숙박에 대한 정보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숙박에 대한 상세정보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숙박시설에 예약할 수 있는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커뮤니티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플래너를 공유할 수 있는 게시판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 공유 게시판의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자유게시판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자유게시판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여행을 하면서 새로운 사람들과 함께 여행을 계획하고 만날 수 있는 공간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투게더의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C7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자신의 여행 후기와 여행에 대한 정보를 얻을 수 있는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C8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커뮤니티의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C9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회원들끼리 서로 질문하고 답하여 정보를 주고받는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C10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question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관리자의 공지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홈페이지 이용에 대한 정보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회원들에게 이벤트를 제공하는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이벤트 상세페이지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업데이트 내용을 제공하는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N7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업데이트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고객센터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FAQ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1:1 문의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1:1 문의 상세 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이용약관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개인정보 관리수칙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8" name="Google Shape;488;p56"/>
          <p:cNvGraphicFramePr/>
          <p:nvPr/>
        </p:nvGraphicFramePr>
        <p:xfrm>
          <a:off x="3603700" y="106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{5998AE45-6C16-4D49-80C6-762F5F77107C}</a:tableStyleId>
              </a:tblPr>
              <a:tblGrid>
                <a:gridCol w="292600"/>
                <a:gridCol w="4936000"/>
              </a:tblGrid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처리내용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video tag를 사용하여 메인페이지에 광고를 주고 스크롤 바를 내려 아래 페이지로 내려가면 해당 홈페이지에 대한 정보와 이벤트를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로그인/회원가입/계정찾기 기능을 구현하였고 Naver와 Kakao 로그인 API를 사용하여 SNS 간편 로그인을 구연하였음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회원들의 질문사항과 FAQ를 이용할 수 있는 고객센터 페이지로 이동할 수 있는 버튼을 footer에 주어 어느 페이지에서도 고객센터로 이동이 가능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로그인한 계정에 따라 자신의 정보를 수정하고 프로필 사진을 변경할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비밀번호를 확인 한 후 confirm창을 통해 한번 더 확인한 후 정상 탈퇴처리 시켜줌/탈퇴 시 모든 게시글은 삭제처리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해당 홈페이지에서 남긴 게시글, 자신의 결제내역, 만든 planer를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공공기관 Tour API3.0을 이용하여 정보를 가져오고 해당 정보로 사용자가 보기 쉽게 Kakao Map API 지도에 표시해 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DB에 저장된 플래너의 정보를 가져와 페이지에 보여줌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공공기관 Tour API3.0을 이용하여 정보를 이미지 게시판 형식으로 보여줌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상세페이지로 왔을때 해당 페이지에 Kakao Map API를 이용하여 지도로 장소를 표시해주고 해당 장소에서 이용할 수 있는 다른 코스를 소개해 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호텔에 대한 실시간 정보 표시를 위해 Web crolling을 이용하였고 해당 페이지에서 지역/숙박일/인원으로 검색이 가능함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상세페이지로 왔을때 해당 페이지에 크롤링된 정보를 이용하여 지도로 장소를 표시해주고 해당 숙소에 대해 설명과 결제할 수 있는 버튼을 제공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결제 페이지로 왔을 때 I'mport; API를 이용하여 결제를 연동해주고 결제 성공시 마이페이지에서 결제내역을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플래너를 선택하여 올릴 수 있고 다른 사용자가 좋아요와 댓글을 달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제작자가 만든 플래너에 대해 지도로 표시되어지고 코스 순서에 따라 표시되어짐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회원들이 자유롭게 자신의 글을 올릴수 있는 자유게시판 형태로 제작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자유게시판에 대한 글의 내용 DB에서 가져와 볼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투게더 게시판을 이용하여 자신이 동행하고 싶다 계획을 올릴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함께 동행하고 싶은 신청 사용자가 들어와 신청 버튼을 누르면 신청이되고 글을 올린 글쓴이가 신청자의 소개를 보고 동행할지 안할지 선택함. 선택한 후에는 페이지에 동행하는 사람에 신청자가 표시되어짐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C7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자신의 여행 후기를 게시판 형태로 올릴 수 있게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C8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여행 후기 게시판의 글의 내용을 확인 할수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C9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회원들끼리 자유롭게 글을 올리는 게시판 형태 Question을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C10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답하는 회원들과 질문한 회원들이 댓글형태로 글을 달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관리자가 자신의 공지를 올릴 수 있는 Notice 공지사항 페이지를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공지사항에 대한 상세내용을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홈페이지를 이용하면서 이용자들이 어렵게 느낄 수 있는 Planer에 대한 이용법을 게시해놓음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관리자가 사용자들에 대한 이벤트를 제공할 수 있는 페이지를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이벤트에 대한 상세 내용을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업데이트에 대한 내용을 게시판형태로 올릴 수 있는 페이지를 만듦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N7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업데이트에 대한 상세 내용을 기록하고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자주하는 질문들은 사용자들이 한눈에 보기 쉽게 만들었고 DB에 연동하여 수정,삭제,만들기가 가능함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사용자들이 관리자에게 1:1로 질문하는 페이지이며 관리자로 접속하였을때 댓글을 달아줄 수 있고 답변처리가 완료되었는지 아닌지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사용자가 남긴 문의에 대해 관리자가 답변을 달아줄 수 있고 사용자는 자신의 질문에 대한 답변을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사용자들이 해당페이지를 이용하는데에 대한 이용약관을 확인할 수 있음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사용자들이 해당페이지에 회원으로 자신의 정보가 어떤 관리 수칙으로 관리받고 이용하고 있는지에 대한 정보 확인이 가능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"/>
          <p:cNvSpPr txBox="1"/>
          <p:nvPr/>
        </p:nvSpPr>
        <p:spPr>
          <a:xfrm>
            <a:off x="1842407" y="98859"/>
            <a:ext cx="545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5A5A5"/>
                </a:solidFill>
                <a:latin typeface="Do Hyeon"/>
                <a:ea typeface="Do Hyeon"/>
                <a:cs typeface="Do Hyeon"/>
                <a:sym typeface="Do Hyeon"/>
              </a:rPr>
              <a:t>메뉴 설계서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94" name="Google Shape;494;p57"/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495" name="Google Shape;495;p57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7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57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7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3856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00" name="Google Shape;500;p57"/>
          <p:cNvGraphicFramePr/>
          <p:nvPr/>
        </p:nvGraphicFramePr>
        <p:xfrm>
          <a:off x="2593975" y="83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{5998AE45-6C16-4D49-80C6-762F5F77107C}</a:tableStyleId>
              </a:tblPr>
              <a:tblGrid>
                <a:gridCol w="577050"/>
                <a:gridCol w="577050"/>
                <a:gridCol w="577050"/>
                <a:gridCol w="577050"/>
                <a:gridCol w="577050"/>
                <a:gridCol w="1070700"/>
              </a:tblGrid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메뉴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접근권한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URL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메인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home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마이페이지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/planer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부킹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/booking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커뮤니티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/notice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고객센터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마이페이지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login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회원가입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회원정보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/myPage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플래너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planer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/planer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makePlan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/makePlan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부킹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booking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/booking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couresDetail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/couseDetail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hotel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/hotel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hotelDetail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/hotelDetail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pay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/pay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커뮤니티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planer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/community_planner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palnerDetail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/community_plannerDetail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bbs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/community_bbs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bbsDetail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/community_bbs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together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/community_together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togetherDetail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/community_togetherDetail/{index}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community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/community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communityDetail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r>
                        <a:rPr lang="ko" sz="400"/>
                        <a:t>community_reviewDetail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question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r>
                        <a:rPr lang="ko" sz="400"/>
                        <a:t>community_question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questionDetail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</a:t>
                      </a:r>
                      <a:r>
                        <a:rPr lang="ko" sz="400"/>
                        <a:t>community_question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공지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notice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/notice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noticeDetail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/notice/detail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howToUse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/howtouse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event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/event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eventDetail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/event/detail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update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/update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updateDetail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/update/detail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고객센터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faq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/faq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inquiry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/inquiry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inquiryDetail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회원/관리자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/inquiry/datail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terms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/terms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privacy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*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/privacy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